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Bebas Neue"/>
      <p:regular r:id="rId56"/>
    </p:embeddedFont>
    <p:embeddedFont>
      <p:font typeface="Dela Gothic One"/>
      <p:regular r:id="rId57"/>
    </p:embeddedFont>
    <p:embeddedFont>
      <p:font typeface="Plus Jakarta Sans Medium"/>
      <p:regular r:id="rId58"/>
      <p:bold r:id="rId59"/>
      <p:italic r:id="rId60"/>
      <p:boldItalic r:id="rId61"/>
    </p:embeddedFont>
    <p:embeddedFont>
      <p:font typeface="Be Vietnam Pro"/>
      <p:regular r:id="rId62"/>
      <p:bold r:id="rId63"/>
      <p:italic r:id="rId64"/>
      <p:boldItalic r:id="rId65"/>
    </p:embeddedFont>
    <p:embeddedFont>
      <p:font typeface="Open Sans Medium"/>
      <p:regular r:id="rId66"/>
      <p:bold r:id="rId67"/>
      <p:italic r:id="rId68"/>
      <p:boldItalic r:id="rId69"/>
    </p:embeddedFont>
    <p:embeddedFont>
      <p:font typeface="PT Sans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regular.fntdata"/><Relationship Id="rId47" Type="http://schemas.openxmlformats.org/officeDocument/2006/relationships/slide" Target="slides/slide43.xml"/><Relationship Id="rId49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PTSans-boldItalic.fntdata"/><Relationship Id="rId72" Type="http://schemas.openxmlformats.org/officeDocument/2006/relationships/font" Target="fonts/PTSans-italic.fntdata"/><Relationship Id="rId31" Type="http://schemas.openxmlformats.org/officeDocument/2006/relationships/slide" Target="slides/slide27.xml"/><Relationship Id="rId75" Type="http://schemas.openxmlformats.org/officeDocument/2006/relationships/font" Target="fonts/OpenSans-bold.fntdata"/><Relationship Id="rId30" Type="http://schemas.openxmlformats.org/officeDocument/2006/relationships/slide" Target="slides/slide26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9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8.xml"/><Relationship Id="rId76" Type="http://schemas.openxmlformats.org/officeDocument/2006/relationships/font" Target="fonts/OpenSans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TSans-bold.fntdata"/><Relationship Id="rId70" Type="http://schemas.openxmlformats.org/officeDocument/2006/relationships/font" Target="fonts/PTSans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eVietnamPro-regular.fntdata"/><Relationship Id="rId61" Type="http://schemas.openxmlformats.org/officeDocument/2006/relationships/font" Target="fonts/PlusJakartaSansMedium-boldItalic.fntdata"/><Relationship Id="rId20" Type="http://schemas.openxmlformats.org/officeDocument/2006/relationships/slide" Target="slides/slide16.xml"/><Relationship Id="rId64" Type="http://schemas.openxmlformats.org/officeDocument/2006/relationships/font" Target="fonts/BeVietnamPro-italic.fntdata"/><Relationship Id="rId63" Type="http://schemas.openxmlformats.org/officeDocument/2006/relationships/font" Target="fonts/BeVietnamPro-bold.fntdata"/><Relationship Id="rId22" Type="http://schemas.openxmlformats.org/officeDocument/2006/relationships/slide" Target="slides/slide18.xml"/><Relationship Id="rId66" Type="http://schemas.openxmlformats.org/officeDocument/2006/relationships/font" Target="fonts/OpenSansMedium-regular.fntdata"/><Relationship Id="rId21" Type="http://schemas.openxmlformats.org/officeDocument/2006/relationships/slide" Target="slides/slide17.xml"/><Relationship Id="rId65" Type="http://schemas.openxmlformats.org/officeDocument/2006/relationships/font" Target="fonts/BeVietnamPro-boldItalic.fntdata"/><Relationship Id="rId24" Type="http://schemas.openxmlformats.org/officeDocument/2006/relationships/slide" Target="slides/slide20.xml"/><Relationship Id="rId68" Type="http://schemas.openxmlformats.org/officeDocument/2006/relationships/font" Target="fonts/OpenSansMedium-italic.fntdata"/><Relationship Id="rId23" Type="http://schemas.openxmlformats.org/officeDocument/2006/relationships/slide" Target="slides/slide19.xml"/><Relationship Id="rId67" Type="http://schemas.openxmlformats.org/officeDocument/2006/relationships/font" Target="fonts/OpenSansMedium-bold.fntdata"/><Relationship Id="rId60" Type="http://schemas.openxmlformats.org/officeDocument/2006/relationships/font" Target="fonts/PlusJakartaSansMedium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Medium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DelaGothicOne-regular.fntdata"/><Relationship Id="rId12" Type="http://schemas.openxmlformats.org/officeDocument/2006/relationships/slide" Target="slides/slide8.xml"/><Relationship Id="rId56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59" Type="http://schemas.openxmlformats.org/officeDocument/2006/relationships/font" Target="fonts/PlusJakartaSansMedium-bold.fntdata"/><Relationship Id="rId14" Type="http://schemas.openxmlformats.org/officeDocument/2006/relationships/slide" Target="slides/slide10.xml"/><Relationship Id="rId58" Type="http://schemas.openxmlformats.org/officeDocument/2006/relationships/font" Target="fonts/PlusJakartaSansMediu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thon.langchain.com/docs/integrations/llms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ec684b2a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1ec684b2a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1ec684b2a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1ec684b2a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OpenAPI = 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Swagger = Tools for implementing the specification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ec684b2a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ec684b2a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1ec684b2a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1ec684b2a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1e9949f43b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1e9949f43b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e9949f43ba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e9949f43ba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1e9949f43ba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1e9949f43ba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ec684b39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ec684b39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https://python.langchain.com/docs/integrations/llms/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1ec684b2a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1ec684b2a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1e9949f43ba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1e9949f43ba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 la forma en que los usuarios interactúan con estos modelos para obtener información, realizar tareas o recibir respuestas a sus preguntas.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el prompt es la entrada de texto que se proporciona al modelo para generar una respuesta coherente y relevante.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1ea2c34a8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1ea2c34a8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1ec684b2a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1ec684b2a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1ec684b39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1ec684b39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1e9949f43ba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1e9949f43ba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g1e9949f43ba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3" name="Google Shape;2833;g1e9949f43b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1e9949f43b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" name="Google Shape;2840;g1e9949f43b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1ec684b393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1ec684b393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1ec684b393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1ec684b39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mecanismo para la comunicación entre procesos mediante el paso de mensajes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Un "pipeline" es como una cadena de trabajo donde varias tareas se realizan en secuencia, una tras otra. Cada tarea en el pipeline contribuye al proceso general y la salida de una tarea se convierte en la entrada de la siguiente.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ec684b39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ec684b39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1ec684b393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1ec684b393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1e9949f43ba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1e9949f43ba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1e9949f43ba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" name="Google Shape;2878;g1e9949f43ba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1e9949f43ba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1e9949f43ba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1e9949f43ba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" name="Google Shape;2890;g1e9949f43ba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1e9949f43b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1e9949f43b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1e99931c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1e99931c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1ea207d0b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1ea207d0b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1ea207d0b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1ea207d0b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1ea207d0b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1ea207d0b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ea2c34a8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ea2c34a8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1e9949f43b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1e9949f43b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1e9949f43ba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Google Shape;2950;g1e9949f43b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1e99931c2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1e99931c2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280bce3324f_9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280bce3324f_9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1e9949f43b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1e9949f43b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ec684b2a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ec684b2a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1ec684b2a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1ec684b2a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Growth through Affiliate Programs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"/>
          <p:cNvSpPr txBox="1"/>
          <p:nvPr>
            <p:ph type="ctrTitle"/>
          </p:nvPr>
        </p:nvSpPr>
        <p:spPr>
          <a:xfrm>
            <a:off x="1433700" y="1221325"/>
            <a:ext cx="6276600" cy="21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6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3" name="Google Shape;103;p2"/>
          <p:cNvSpPr txBox="1"/>
          <p:nvPr>
            <p:ph idx="1" type="subTitle"/>
          </p:nvPr>
        </p:nvSpPr>
        <p:spPr>
          <a:xfrm>
            <a:off x="2007450" y="3446375"/>
            <a:ext cx="5129100" cy="475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1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798" name="Google Shape;798;p11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11"/>
          <p:cNvSpPr txBox="1"/>
          <p:nvPr>
            <p:ph hasCustomPrompt="1" type="title"/>
          </p:nvPr>
        </p:nvSpPr>
        <p:spPr>
          <a:xfrm>
            <a:off x="1284000" y="1138775"/>
            <a:ext cx="65760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1" name="Google Shape;891;p11"/>
          <p:cNvSpPr txBox="1"/>
          <p:nvPr>
            <p:ph idx="1" type="subTitle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895" name="Google Shape;895;p1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" type="title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/>
          <p:nvPr>
            <p:ph hasCustomPrompt="1" idx="3" type="title"/>
          </p:nvPr>
        </p:nvSpPr>
        <p:spPr>
          <a:xfrm>
            <a:off x="1476300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/>
          <p:nvPr>
            <p:ph hasCustomPrompt="1" idx="4" type="title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/>
          <p:nvPr>
            <p:ph hasCustomPrompt="1" idx="5" type="title"/>
          </p:nvPr>
        </p:nvSpPr>
        <p:spPr>
          <a:xfrm>
            <a:off x="4175571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2" name="Google Shape;992;p13"/>
          <p:cNvSpPr txBox="1"/>
          <p:nvPr>
            <p:ph hasCustomPrompt="1" idx="6" type="title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/>
          <p:nvPr>
            <p:ph hasCustomPrompt="1" idx="7" type="title"/>
          </p:nvPr>
        </p:nvSpPr>
        <p:spPr>
          <a:xfrm>
            <a:off x="6874849" y="3141075"/>
            <a:ext cx="792900" cy="48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5" name="Google Shape;995;p13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6" name="Google Shape;996;p13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7" name="Google Shape;997;p13"/>
          <p:cNvSpPr txBox="1"/>
          <p:nvPr>
            <p:ph idx="13" type="subTitle"/>
          </p:nvPr>
        </p:nvSpPr>
        <p:spPr>
          <a:xfrm>
            <a:off x="720000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8" name="Google Shape;998;p13"/>
          <p:cNvSpPr txBox="1"/>
          <p:nvPr>
            <p:ph idx="14" type="subTitle"/>
          </p:nvPr>
        </p:nvSpPr>
        <p:spPr>
          <a:xfrm>
            <a:off x="3419271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9" name="Google Shape;999;p13"/>
          <p:cNvSpPr txBox="1"/>
          <p:nvPr>
            <p:ph idx="15" type="subTitle"/>
          </p:nvPr>
        </p:nvSpPr>
        <p:spPr>
          <a:xfrm>
            <a:off x="6118549" y="37990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00" name="Google Shape;10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94937">
            <a:off x="83096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6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429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11093">
            <a:off x="3691551" y="4702397"/>
            <a:ext cx="4118899" cy="40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06" name="Google Shape;1006;p1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9" name="Google Shape;1099;p14"/>
          <p:cNvSpPr txBox="1"/>
          <p:nvPr>
            <p:ph idx="1" type="subTitle"/>
          </p:nvPr>
        </p:nvSpPr>
        <p:spPr>
          <a:xfrm>
            <a:off x="1112600" y="1790067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0" name="Google Shape;1100;p14"/>
          <p:cNvSpPr txBox="1"/>
          <p:nvPr>
            <p:ph idx="2" type="subTitle"/>
          </p:nvPr>
        </p:nvSpPr>
        <p:spPr>
          <a:xfrm>
            <a:off x="3582450" y="1790081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1" name="Google Shape;1101;p14"/>
          <p:cNvSpPr txBox="1"/>
          <p:nvPr>
            <p:ph idx="3" type="subTitle"/>
          </p:nvPr>
        </p:nvSpPr>
        <p:spPr>
          <a:xfrm>
            <a:off x="2349478" y="3452082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2" name="Google Shape;1102;p14"/>
          <p:cNvSpPr txBox="1"/>
          <p:nvPr>
            <p:ph idx="4" type="subTitle"/>
          </p:nvPr>
        </p:nvSpPr>
        <p:spPr>
          <a:xfrm>
            <a:off x="4819322" y="3452082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3" name="Google Shape;1103;p14"/>
          <p:cNvSpPr txBox="1"/>
          <p:nvPr>
            <p:ph idx="5" type="subTitle"/>
          </p:nvPr>
        </p:nvSpPr>
        <p:spPr>
          <a:xfrm>
            <a:off x="6052295" y="1790081"/>
            <a:ext cx="19752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4" name="Google Shape;1104;p14"/>
          <p:cNvSpPr txBox="1"/>
          <p:nvPr>
            <p:ph idx="6" type="subTitle"/>
          </p:nvPr>
        </p:nvSpPr>
        <p:spPr>
          <a:xfrm>
            <a:off x="1111105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5" name="Google Shape;1105;p14"/>
          <p:cNvSpPr txBox="1"/>
          <p:nvPr>
            <p:ph idx="7" type="subTitle"/>
          </p:nvPr>
        </p:nvSpPr>
        <p:spPr>
          <a:xfrm>
            <a:off x="3580950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6" name="Google Shape;1106;p14"/>
          <p:cNvSpPr txBox="1"/>
          <p:nvPr>
            <p:ph idx="8" type="subTitle"/>
          </p:nvPr>
        </p:nvSpPr>
        <p:spPr>
          <a:xfrm>
            <a:off x="6050795" y="15285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7" name="Google Shape;1107;p14"/>
          <p:cNvSpPr txBox="1"/>
          <p:nvPr>
            <p:ph idx="9" type="subTitle"/>
          </p:nvPr>
        </p:nvSpPr>
        <p:spPr>
          <a:xfrm>
            <a:off x="2347978" y="3189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8" name="Google Shape;1108;p14"/>
          <p:cNvSpPr txBox="1"/>
          <p:nvPr>
            <p:ph idx="13" type="subTitle"/>
          </p:nvPr>
        </p:nvSpPr>
        <p:spPr>
          <a:xfrm>
            <a:off x="4817822" y="3189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09" name="Google Shape;1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494937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115" name="Google Shape;1115;p1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08" name="Google Shape;12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494937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214" name="Google Shape;1214;p1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16"/>
          <p:cNvSpPr txBox="1"/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7" name="Google Shape;1307;p16"/>
          <p:cNvSpPr txBox="1"/>
          <p:nvPr>
            <p:ph idx="1" type="subTitle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310" name="Google Shape;1310;p1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17"/>
          <p:cNvSpPr txBox="1"/>
          <p:nvPr>
            <p:ph type="title"/>
          </p:nvPr>
        </p:nvSpPr>
        <p:spPr>
          <a:xfrm>
            <a:off x="887425" y="1211338"/>
            <a:ext cx="3519600" cy="19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3" name="Google Shape;1403;p17"/>
          <p:cNvSpPr txBox="1"/>
          <p:nvPr>
            <p:ph idx="1" type="subTitle"/>
          </p:nvPr>
        </p:nvSpPr>
        <p:spPr>
          <a:xfrm>
            <a:off x="887425" y="3097288"/>
            <a:ext cx="3519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4" name="Google Shape;1404;p17"/>
          <p:cNvSpPr/>
          <p:nvPr>
            <p:ph idx="2" type="pic"/>
          </p:nvPr>
        </p:nvSpPr>
        <p:spPr>
          <a:xfrm>
            <a:off x="4682375" y="914400"/>
            <a:ext cx="3500700" cy="331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5" name="Google Shape;1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83424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566282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95540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1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411" name="Google Shape;1411;p1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18"/>
          <p:cNvSpPr txBox="1"/>
          <p:nvPr>
            <p:ph type="title"/>
          </p:nvPr>
        </p:nvSpPr>
        <p:spPr>
          <a:xfrm>
            <a:off x="720000" y="1637550"/>
            <a:ext cx="30996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4" name="Google Shape;1504;p18"/>
          <p:cNvSpPr txBox="1"/>
          <p:nvPr>
            <p:ph idx="1" type="subTitle"/>
          </p:nvPr>
        </p:nvSpPr>
        <p:spPr>
          <a:xfrm>
            <a:off x="720000" y="2700750"/>
            <a:ext cx="3099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505" name="Google Shape;15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511" name="Google Shape;1511;p1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19"/>
          <p:cNvSpPr txBox="1"/>
          <p:nvPr>
            <p:ph type="title"/>
          </p:nvPr>
        </p:nvSpPr>
        <p:spPr>
          <a:xfrm>
            <a:off x="5269224" y="1616550"/>
            <a:ext cx="3161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4" name="Google Shape;1604;p19"/>
          <p:cNvSpPr txBox="1"/>
          <p:nvPr>
            <p:ph idx="1" type="subTitle"/>
          </p:nvPr>
        </p:nvSpPr>
        <p:spPr>
          <a:xfrm>
            <a:off x="5269375" y="2677350"/>
            <a:ext cx="3161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605" name="Google Shape;16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607" name="Google Shape;16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9" name="Google Shape;16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20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612" name="Google Shape;1612;p20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4" name="Google Shape;17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5" name="Google Shape;1705;p20"/>
          <p:cNvSpPr txBox="1"/>
          <p:nvPr>
            <p:ph idx="1" type="subTitle"/>
          </p:nvPr>
        </p:nvSpPr>
        <p:spPr>
          <a:xfrm>
            <a:off x="4925499" y="2617518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6" name="Google Shape;1706;p20"/>
          <p:cNvSpPr txBox="1"/>
          <p:nvPr>
            <p:ph idx="2" type="subTitle"/>
          </p:nvPr>
        </p:nvSpPr>
        <p:spPr>
          <a:xfrm>
            <a:off x="1717625" y="2617518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7" name="Google Shape;1707;p20"/>
          <p:cNvSpPr txBox="1"/>
          <p:nvPr>
            <p:ph idx="3" type="subTitle"/>
          </p:nvPr>
        </p:nvSpPr>
        <p:spPr>
          <a:xfrm>
            <a:off x="1717638" y="2238316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708" name="Google Shape;1708;p20"/>
          <p:cNvSpPr txBox="1"/>
          <p:nvPr>
            <p:ph idx="4" type="subTitle"/>
          </p:nvPr>
        </p:nvSpPr>
        <p:spPr>
          <a:xfrm>
            <a:off x="4925513" y="2238316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grpSp>
        <p:nvGrpSpPr>
          <p:cNvPr id="1709" name="Google Shape;1709;p20"/>
          <p:cNvGrpSpPr/>
          <p:nvPr/>
        </p:nvGrpSpPr>
        <p:grpSpPr>
          <a:xfrm flipH="1" rot="183161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1710" name="Google Shape;1710;p20"/>
            <p:cNvSpPr/>
            <p:nvPr/>
          </p:nvSpPr>
          <p:spPr>
            <a:xfrm>
              <a:off x="191285" y="-142275"/>
              <a:ext cx="1673363" cy="1907771"/>
            </a:xfrm>
            <a:custGeom>
              <a:rect b="b" l="l" r="r" t="t"/>
              <a:pathLst>
                <a:path extrusionOk="0" h="165785" w="145415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78525" y="1566627"/>
              <a:ext cx="257630" cy="202359"/>
            </a:xfrm>
            <a:custGeom>
              <a:rect b="b" l="l" r="r" t="t"/>
              <a:pathLst>
                <a:path extrusionOk="0" h="17585" w="22388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2" name="Google Shape;17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900020">
            <a:off x="8516863" y="1087157"/>
            <a:ext cx="4402195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3"/>
          <p:cNvSpPr txBox="1"/>
          <p:nvPr>
            <p:ph hasCustomPrompt="1"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8" name="Google Shape;180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9" name="Google Shape;1809;p21"/>
          <p:cNvSpPr txBox="1"/>
          <p:nvPr>
            <p:ph idx="1" type="subTitle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0" name="Google Shape;1810;p21"/>
          <p:cNvSpPr txBox="1"/>
          <p:nvPr>
            <p:ph idx="2" type="subTitle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817" name="Google Shape;1817;p22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9" name="Google Shape;190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0" name="Google Shape;1910;p22"/>
          <p:cNvSpPr txBox="1"/>
          <p:nvPr>
            <p:ph idx="1" type="subTitle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1" name="Google Shape;1911;p22"/>
          <p:cNvSpPr txBox="1"/>
          <p:nvPr>
            <p:ph idx="2" type="subTitle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2" name="Google Shape;1912;p22"/>
          <p:cNvSpPr txBox="1"/>
          <p:nvPr>
            <p:ph idx="3" type="subTitle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3" name="Google Shape;1913;p22"/>
          <p:cNvSpPr txBox="1"/>
          <p:nvPr>
            <p:ph idx="4" type="subTitle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914" name="Google Shape;1914;p22"/>
          <p:cNvSpPr txBox="1"/>
          <p:nvPr>
            <p:ph idx="5" type="subTitle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915" name="Google Shape;1915;p22"/>
          <p:cNvSpPr txBox="1"/>
          <p:nvPr>
            <p:ph idx="6" type="subTitle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pic>
        <p:nvPicPr>
          <p:cNvPr id="1916" name="Google Shape;1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22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918" name="Google Shape;19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0" name="Google Shape;19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923" name="Google Shape;1923;p23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5" name="Google Shape;201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6" name="Google Shape;2016;p23"/>
          <p:cNvSpPr txBox="1"/>
          <p:nvPr>
            <p:ph idx="1" type="subTitle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7" name="Google Shape;2017;p23"/>
          <p:cNvSpPr txBox="1"/>
          <p:nvPr>
            <p:ph idx="2" type="subTitle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8" name="Google Shape;2018;p23"/>
          <p:cNvSpPr txBox="1"/>
          <p:nvPr>
            <p:ph idx="3" type="subTitle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9" name="Google Shape;2019;p23"/>
          <p:cNvSpPr txBox="1"/>
          <p:nvPr>
            <p:ph idx="4" type="subTitle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0" name="Google Shape;2020;p23"/>
          <p:cNvSpPr txBox="1"/>
          <p:nvPr>
            <p:ph idx="5" type="subTitle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1" name="Google Shape;2021;p23"/>
          <p:cNvSpPr txBox="1"/>
          <p:nvPr>
            <p:ph idx="6" type="subTitle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2" name="Google Shape;2022;p23"/>
          <p:cNvSpPr txBox="1"/>
          <p:nvPr>
            <p:ph idx="7" type="subTitle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3" name="Google Shape;2023;p23"/>
          <p:cNvSpPr txBox="1"/>
          <p:nvPr>
            <p:ph idx="8" type="subTitle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024" name="Google Shape;20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2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9" name="Google Shape;2029;p2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Google Shape;212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2" name="Google Shape;2122;p24"/>
          <p:cNvSpPr txBox="1"/>
          <p:nvPr>
            <p:ph idx="1" type="subTitle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3" name="Google Shape;2123;p24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4" name="Google Shape;2124;p24"/>
          <p:cNvSpPr txBox="1"/>
          <p:nvPr>
            <p:ph idx="3" type="subTitle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5" name="Google Shape;2125;p24"/>
          <p:cNvSpPr txBox="1"/>
          <p:nvPr>
            <p:ph idx="4" type="subTitle"/>
          </p:nvPr>
        </p:nvSpPr>
        <p:spPr>
          <a:xfrm>
            <a:off x="3578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6" name="Google Shape;2126;p24"/>
          <p:cNvSpPr txBox="1"/>
          <p:nvPr>
            <p:ph idx="5" type="subTitle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7" name="Google Shape;2127;p24"/>
          <p:cNvSpPr txBox="1"/>
          <p:nvPr>
            <p:ph idx="6" type="subTitle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8" name="Google Shape;2128;p24"/>
          <p:cNvSpPr txBox="1"/>
          <p:nvPr>
            <p:ph idx="7" type="subTitle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29" name="Google Shape;2129;p24"/>
          <p:cNvSpPr txBox="1"/>
          <p:nvPr>
            <p:ph idx="8" type="subTitle"/>
          </p:nvPr>
        </p:nvSpPr>
        <p:spPr>
          <a:xfrm>
            <a:off x="3579000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0" name="Google Shape;2130;p24"/>
          <p:cNvSpPr txBox="1"/>
          <p:nvPr>
            <p:ph idx="9" type="subTitle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1" name="Google Shape;2131;p24"/>
          <p:cNvSpPr txBox="1"/>
          <p:nvPr>
            <p:ph idx="13" type="subTitle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2" name="Google Shape;2132;p24"/>
          <p:cNvSpPr txBox="1"/>
          <p:nvPr>
            <p:ph idx="14" type="subTitle"/>
          </p:nvPr>
        </p:nvSpPr>
        <p:spPr>
          <a:xfrm>
            <a:off x="3579000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3" name="Google Shape;2133;p24"/>
          <p:cNvSpPr txBox="1"/>
          <p:nvPr>
            <p:ph idx="15" type="subTitle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134" name="Google Shape;2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860943">
            <a:off x="-809523" y="35834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24000" y="2605411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1" y="1336272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707863">
            <a:off x="4481852" y="4124014"/>
            <a:ext cx="3045495" cy="28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2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140" name="Google Shape;2140;p2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2" name="Google Shape;2232;p25"/>
          <p:cNvSpPr txBox="1"/>
          <p:nvPr>
            <p:ph hasCustomPrompt="1" type="title"/>
          </p:nvPr>
        </p:nvSpPr>
        <p:spPr>
          <a:xfrm>
            <a:off x="866224" y="2730475"/>
            <a:ext cx="3571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5"/>
          <p:cNvSpPr txBox="1"/>
          <p:nvPr>
            <p:ph idx="1" type="subTitle"/>
          </p:nvPr>
        </p:nvSpPr>
        <p:spPr>
          <a:xfrm>
            <a:off x="864124" y="3499363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4" name="Google Shape;2234;p25"/>
          <p:cNvSpPr txBox="1"/>
          <p:nvPr>
            <p:ph hasCustomPrompt="1" idx="2" type="title"/>
          </p:nvPr>
        </p:nvSpPr>
        <p:spPr>
          <a:xfrm>
            <a:off x="5069425" y="2750514"/>
            <a:ext cx="35754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5" name="Google Shape;2235;p25"/>
          <p:cNvSpPr txBox="1"/>
          <p:nvPr>
            <p:ph idx="3" type="subTitle"/>
          </p:nvPr>
        </p:nvSpPr>
        <p:spPr>
          <a:xfrm>
            <a:off x="5069425" y="3519438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6" name="Google Shape;2236;p25"/>
          <p:cNvSpPr txBox="1"/>
          <p:nvPr>
            <p:ph hasCustomPrompt="1" idx="4" type="title"/>
          </p:nvPr>
        </p:nvSpPr>
        <p:spPr>
          <a:xfrm>
            <a:off x="2728570" y="1287150"/>
            <a:ext cx="3566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7" name="Google Shape;2237;p25"/>
          <p:cNvSpPr txBox="1"/>
          <p:nvPr>
            <p:ph idx="5" type="subTitle"/>
          </p:nvPr>
        </p:nvSpPr>
        <p:spPr>
          <a:xfrm>
            <a:off x="2723920" y="2056063"/>
            <a:ext cx="3575400" cy="336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8" name="Google Shape;2238;p25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9" name="Google Shape;22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2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243" name="Google Shape;2243;p2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26"/>
          <p:cNvSpPr txBox="1"/>
          <p:nvPr>
            <p:ph hasCustomPrompt="1" type="title"/>
          </p:nvPr>
        </p:nvSpPr>
        <p:spPr>
          <a:xfrm>
            <a:off x="1531375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6"/>
          <p:cNvSpPr txBox="1"/>
          <p:nvPr>
            <p:ph idx="1" type="subTitle"/>
          </p:nvPr>
        </p:nvSpPr>
        <p:spPr>
          <a:xfrm>
            <a:off x="9385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7" name="Google Shape;2337;p26"/>
          <p:cNvSpPr txBox="1"/>
          <p:nvPr>
            <p:ph idx="2" type="subTitle"/>
          </p:nvPr>
        </p:nvSpPr>
        <p:spPr>
          <a:xfrm>
            <a:off x="9385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8" name="Google Shape;2338;p26"/>
          <p:cNvSpPr txBox="1"/>
          <p:nvPr>
            <p:ph hasCustomPrompt="1" idx="3" type="title"/>
          </p:nvPr>
        </p:nvSpPr>
        <p:spPr>
          <a:xfrm>
            <a:off x="4078150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6"/>
          <p:cNvSpPr txBox="1"/>
          <p:nvPr>
            <p:ph idx="4" type="subTitle"/>
          </p:nvPr>
        </p:nvSpPr>
        <p:spPr>
          <a:xfrm>
            <a:off x="34854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0" name="Google Shape;2340;p26"/>
          <p:cNvSpPr txBox="1"/>
          <p:nvPr>
            <p:ph idx="5" type="subTitle"/>
          </p:nvPr>
        </p:nvSpPr>
        <p:spPr>
          <a:xfrm>
            <a:off x="34854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1" name="Google Shape;2341;p26"/>
          <p:cNvSpPr txBox="1"/>
          <p:nvPr>
            <p:ph hasCustomPrompt="1" idx="6" type="title"/>
          </p:nvPr>
        </p:nvSpPr>
        <p:spPr>
          <a:xfrm>
            <a:off x="6622725" y="1962150"/>
            <a:ext cx="9876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6"/>
          <p:cNvSpPr txBox="1"/>
          <p:nvPr>
            <p:ph idx="7" type="subTitle"/>
          </p:nvPr>
        </p:nvSpPr>
        <p:spPr>
          <a:xfrm>
            <a:off x="6032300" y="3476775"/>
            <a:ext cx="2173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3" name="Google Shape;2343;p26"/>
          <p:cNvSpPr txBox="1"/>
          <p:nvPr>
            <p:ph idx="8" type="subTitle"/>
          </p:nvPr>
        </p:nvSpPr>
        <p:spPr>
          <a:xfrm>
            <a:off x="6032300" y="29797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4" name="Google Shape;2344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45" name="Google Shape;2345;p26"/>
          <p:cNvGrpSpPr/>
          <p:nvPr/>
        </p:nvGrpSpPr>
        <p:grpSpPr>
          <a:xfrm flipH="1" rot="183161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2346" name="Google Shape;2346;p26"/>
            <p:cNvSpPr/>
            <p:nvPr/>
          </p:nvSpPr>
          <p:spPr>
            <a:xfrm>
              <a:off x="191285" y="-142275"/>
              <a:ext cx="1673363" cy="1907771"/>
            </a:xfrm>
            <a:custGeom>
              <a:rect b="b" l="l" r="r" t="t"/>
              <a:pathLst>
                <a:path extrusionOk="0" h="165785" w="145415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78525" y="1566627"/>
              <a:ext cx="257630" cy="202359"/>
            </a:xfrm>
            <a:custGeom>
              <a:rect b="b" l="l" r="r" t="t"/>
              <a:pathLst>
                <a:path extrusionOk="0" h="17585" w="22388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8" name="Google Shape;23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9" name="Google Shape;2349;p26"/>
          <p:cNvGrpSpPr/>
          <p:nvPr/>
        </p:nvGrpSpPr>
        <p:grpSpPr>
          <a:xfrm>
            <a:off x="-2965740" y="-2645249"/>
            <a:ext cx="15689218" cy="11600718"/>
            <a:chOff x="-2965740" y="-2645249"/>
            <a:chExt cx="15689218" cy="11600718"/>
          </a:xfrm>
        </p:grpSpPr>
        <p:pic>
          <p:nvPicPr>
            <p:cNvPr id="2350" name="Google Shape;235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482013">
              <a:off x="-1602175" y="-1958269"/>
              <a:ext cx="4128947" cy="384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4">
              <a:off x="8507767" y="1064548"/>
              <a:ext cx="3940511" cy="4490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979927">
              <a:off x="-2060658" y="3753750"/>
              <a:ext cx="3940510" cy="449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2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355" name="Google Shape;2355;p2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7" name="Google Shape;2447;p27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8" name="Google Shape;2448;p27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9" name="Google Shape;2449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s-419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s-419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s-419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419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4"/>
          <p:cNvSpPr txBox="1"/>
          <p:nvPr>
            <p:ph idx="1" type="body"/>
          </p:nvPr>
        </p:nvSpPr>
        <p:spPr>
          <a:xfrm>
            <a:off x="720000" y="1215751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96" name="Google Shape;29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301" name="Google Shape;301;p5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5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5" name="Google Shape;395;p5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98" name="Google Shape;3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03630">
            <a:off x="7940814" y="256329"/>
            <a:ext cx="4128947" cy="384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5"/>
          <p:cNvGrpSpPr/>
          <p:nvPr/>
        </p:nvGrpSpPr>
        <p:grpSpPr>
          <a:xfrm>
            <a:off x="-97793" y="8430"/>
            <a:ext cx="9509328" cy="5135088"/>
            <a:chOff x="-97793" y="8430"/>
            <a:chExt cx="9509328" cy="5135088"/>
          </a:xfrm>
        </p:grpSpPr>
        <p:pic>
          <p:nvPicPr>
            <p:cNvPr id="400" name="Google Shape;40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76583">
              <a:off x="161426" y="3893032"/>
              <a:ext cx="920724" cy="111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321708">
              <a:off x="8237116" y="173505"/>
              <a:ext cx="920722" cy="1115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8517">
            <a:off x="-64197" y="195976"/>
            <a:ext cx="633711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184017" y="539500"/>
            <a:ext cx="3725736" cy="36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406" name="Google Shape;406;p6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99" name="Google Shape;49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83424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700000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566282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495540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8" name="Google Shape;598;p7"/>
          <p:cNvSpPr txBox="1"/>
          <p:nvPr>
            <p:ph idx="1" type="subTitle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03" name="Google Shape;603;p8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rect b="b" l="l" r="r" t="t"/>
              <a:pathLst>
                <a:path extrusionOk="0" fill="none" h="26790" w="28575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rect b="b" l="l" r="r" t="t"/>
              <a:pathLst>
                <a:path extrusionOk="0" fill="none" h="160735" w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rect b="b" l="l" r="r" t="t"/>
              <a:pathLst>
                <a:path extrusionOk="0" fill="none" h="1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rect b="b" l="l" r="r" t="t"/>
              <a:pathLst>
                <a:path extrusionOk="0" fill="none" h="0"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9"/>
          <p:cNvSpPr txBox="1"/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1" name="Google Shape;791;p9"/>
          <p:cNvSpPr txBox="1"/>
          <p:nvPr>
            <p:ph idx="1" type="subTitle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python.langchain.com/docs/integrations/llm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jpg"/><Relationship Id="rId4" Type="http://schemas.openxmlformats.org/officeDocument/2006/relationships/hyperlink" Target="https://www.linkedin.com/in/jose-alberto-arango-sanchez-79a337142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hyperlink" Target="http://www.medium.com/@josealbertoarangos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x.com/JosAlbertoAran2" TargetMode="External"/><Relationship Id="rId11" Type="http://schemas.openxmlformats.org/officeDocument/2006/relationships/image" Target="../media/image14.png"/><Relationship Id="rId10" Type="http://schemas.openxmlformats.org/officeDocument/2006/relationships/hyperlink" Target="https://www.github.com/josearang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www.deeplearning.ai/short-courses/langchain-for-llm-application-development/" TargetMode="External"/><Relationship Id="rId5" Type="http://schemas.openxmlformats.org/officeDocument/2006/relationships/hyperlink" Target="https://www.deeplearning.ai/short-courses/langchain-chat-with-your-data/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msoedov/langcorn" TargetMode="External"/><Relationship Id="rId4" Type="http://schemas.openxmlformats.org/officeDocument/2006/relationships/hyperlink" Target="https://github.com/langchain-ai/langserve" TargetMode="External"/><Relationship Id="rId9" Type="http://schemas.openxmlformats.org/officeDocument/2006/relationships/hyperlink" Target="https://github.com/tensorchord/Awesome-LLMOps" TargetMode="External"/><Relationship Id="rId5" Type="http://schemas.openxmlformats.org/officeDocument/2006/relationships/hyperlink" Target="https://github.com/logspace-ai/langflow" TargetMode="External"/><Relationship Id="rId6" Type="http://schemas.openxmlformats.org/officeDocument/2006/relationships/hyperlink" Target="https://flowiseai.com" TargetMode="External"/><Relationship Id="rId7" Type="http://schemas.openxmlformats.org/officeDocument/2006/relationships/hyperlink" Target="https://github.com/BerriAI/litellm" TargetMode="External"/><Relationship Id="rId8" Type="http://schemas.openxmlformats.org/officeDocument/2006/relationships/hyperlink" Target="https://github.com/pezzolabs/pezzo" TargetMode="External"/><Relationship Id="rId11" Type="http://schemas.openxmlformats.org/officeDocument/2006/relationships/image" Target="../media/image46.png"/><Relationship Id="rId10" Type="http://schemas.openxmlformats.org/officeDocument/2006/relationships/hyperlink" Target="https://github.com/KennethanCeyer/awesome-llmops" TargetMode="External"/><Relationship Id="rId13" Type="http://schemas.openxmlformats.org/officeDocument/2006/relationships/image" Target="../media/image49.png"/><Relationship Id="rId12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/>
          <p:nvPr>
            <p:ph type="ctrTitle"/>
          </p:nvPr>
        </p:nvSpPr>
        <p:spPr>
          <a:xfrm>
            <a:off x="1433700" y="861700"/>
            <a:ext cx="62766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Desarrollo de aplicaciones impulsadas por modelo de lenguaje ( LLMs)</a:t>
            </a:r>
            <a:endParaRPr sz="3000"/>
          </a:p>
        </p:txBody>
      </p:sp>
      <p:sp>
        <p:nvSpPr>
          <p:cNvPr id="2651" name="Google Shape;2651;p30"/>
          <p:cNvSpPr txBox="1"/>
          <p:nvPr>
            <p:ph idx="1" type="subTitle"/>
          </p:nvPr>
        </p:nvSpPr>
        <p:spPr>
          <a:xfrm>
            <a:off x="2007450" y="3020375"/>
            <a:ext cx="51291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LangChain</a:t>
            </a:r>
            <a:r>
              <a:rPr lang="es-419"/>
              <a:t> </a:t>
            </a:r>
            <a:r>
              <a:rPr lang="es-419"/>
              <a:t>❤️</a:t>
            </a:r>
            <a:r>
              <a:rPr lang="es-419"/>
              <a:t> LLMs. </a:t>
            </a:r>
            <a:endParaRPr/>
          </a:p>
        </p:txBody>
      </p:sp>
      <p:pic>
        <p:nvPicPr>
          <p:cNvPr id="2652" name="Google Shape;26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300" y="3922175"/>
            <a:ext cx="924898" cy="92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3" name="Google Shape;2653;p30"/>
          <p:cNvGrpSpPr/>
          <p:nvPr/>
        </p:nvGrpSpPr>
        <p:grpSpPr>
          <a:xfrm>
            <a:off x="-1150205" y="-361150"/>
            <a:ext cx="11527382" cy="7777073"/>
            <a:chOff x="-1150205" y="-361150"/>
            <a:chExt cx="11527382" cy="7777073"/>
          </a:xfrm>
        </p:grpSpPr>
        <p:pic>
          <p:nvPicPr>
            <p:cNvPr id="2654" name="Google Shape;26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377" y="-361150"/>
              <a:ext cx="3700800" cy="344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265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068877">
              <a:off x="-415020" y="3456719"/>
              <a:ext cx="3098059" cy="35307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6" name="Google Shape;26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304" y="40738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97" y="112350"/>
            <a:ext cx="1724043" cy="196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39"/>
          <p:cNvSpPr txBox="1"/>
          <p:nvPr>
            <p:ph type="title"/>
          </p:nvPr>
        </p:nvSpPr>
        <p:spPr>
          <a:xfrm>
            <a:off x="3252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/>
              <a:t>Casos de uso </a:t>
            </a:r>
            <a:endParaRPr sz="4700"/>
          </a:p>
        </p:txBody>
      </p:sp>
      <p:sp>
        <p:nvSpPr>
          <p:cNvPr id="2745" name="Google Shape;2745;p39"/>
          <p:cNvSpPr txBox="1"/>
          <p:nvPr>
            <p:ph idx="2" type="subTitle"/>
          </p:nvPr>
        </p:nvSpPr>
        <p:spPr>
          <a:xfrm>
            <a:off x="937225" y="937475"/>
            <a:ext cx="83223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Retrieval-augmented generation (RAG)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b="1" lang="es-419" sz="2700"/>
              <a:t>Retrieval and generation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6" name="Google Shape;2746;p39"/>
          <p:cNvPicPr preferRelativeResize="0"/>
          <p:nvPr/>
        </p:nvPicPr>
        <p:blipFill rotWithShape="1">
          <a:blip r:embed="rId3">
            <a:alphaModFix/>
          </a:blip>
          <a:srcRect b="25043" l="8021" r="9115" t="8723"/>
          <a:stretch/>
        </p:blipFill>
        <p:spPr>
          <a:xfrm>
            <a:off x="902350" y="2127600"/>
            <a:ext cx="6649477" cy="27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40"/>
          <p:cNvSpPr txBox="1"/>
          <p:nvPr>
            <p:ph type="title"/>
          </p:nvPr>
        </p:nvSpPr>
        <p:spPr>
          <a:xfrm>
            <a:off x="2490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Casos de uso </a:t>
            </a:r>
            <a:endParaRPr sz="5000"/>
          </a:p>
        </p:txBody>
      </p:sp>
      <p:sp>
        <p:nvSpPr>
          <p:cNvPr id="2752" name="Google Shape;2752;p40"/>
          <p:cNvSpPr txBox="1"/>
          <p:nvPr>
            <p:ph idx="2" type="subTitle"/>
          </p:nvPr>
        </p:nvSpPr>
        <p:spPr>
          <a:xfrm>
            <a:off x="871875" y="1226525"/>
            <a:ext cx="83223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Interacting with APIs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3" name="Google Shape;27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75" y="1873625"/>
            <a:ext cx="7563975" cy="22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00" y="1944674"/>
            <a:ext cx="858350" cy="6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41"/>
          <p:cNvSpPr txBox="1"/>
          <p:nvPr>
            <p:ph type="title"/>
          </p:nvPr>
        </p:nvSpPr>
        <p:spPr>
          <a:xfrm>
            <a:off x="2490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Casos de uso </a:t>
            </a:r>
            <a:endParaRPr sz="5000"/>
          </a:p>
        </p:txBody>
      </p:sp>
      <p:sp>
        <p:nvSpPr>
          <p:cNvPr id="2760" name="Google Shape;2760;p41"/>
          <p:cNvSpPr txBox="1"/>
          <p:nvPr>
            <p:ph idx="2" type="subTitle"/>
          </p:nvPr>
        </p:nvSpPr>
        <p:spPr>
          <a:xfrm>
            <a:off x="948075" y="1074125"/>
            <a:ext cx="83223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ChatBot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1" name="Google Shape;27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38" y="1731725"/>
            <a:ext cx="6530332" cy="307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42"/>
          <p:cNvSpPr txBox="1"/>
          <p:nvPr>
            <p:ph type="title"/>
          </p:nvPr>
        </p:nvSpPr>
        <p:spPr>
          <a:xfrm>
            <a:off x="2490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Casos de uso </a:t>
            </a:r>
            <a:endParaRPr sz="5000"/>
          </a:p>
        </p:txBody>
      </p:sp>
      <p:sp>
        <p:nvSpPr>
          <p:cNvPr id="2767" name="Google Shape;2767;p42"/>
          <p:cNvSpPr txBox="1"/>
          <p:nvPr>
            <p:ph idx="2" type="subTitle"/>
          </p:nvPr>
        </p:nvSpPr>
        <p:spPr>
          <a:xfrm>
            <a:off x="853025" y="1481875"/>
            <a:ext cx="32823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s-419" sz="2700"/>
              <a:t>Extraction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s-419" sz="2700"/>
              <a:t>Summarization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s-419" sz="2700"/>
              <a:t>Tagging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s-419" sz="2700"/>
              <a:t>Etc.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8" name="Google Shape;2768;p42"/>
          <p:cNvPicPr preferRelativeResize="0"/>
          <p:nvPr/>
        </p:nvPicPr>
        <p:blipFill rotWithShape="1">
          <a:blip r:embed="rId3">
            <a:alphaModFix/>
          </a:blip>
          <a:srcRect b="15752" l="19510" r="19952" t="16086"/>
          <a:stretch/>
        </p:blipFill>
        <p:spPr>
          <a:xfrm>
            <a:off x="4594525" y="1120900"/>
            <a:ext cx="2662949" cy="372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3" name="Google Shape;27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4" name="Google Shape;2774;p43"/>
          <p:cNvSpPr txBox="1"/>
          <p:nvPr>
            <p:ph type="title"/>
          </p:nvPr>
        </p:nvSpPr>
        <p:spPr>
          <a:xfrm>
            <a:off x="364225" y="2338425"/>
            <a:ext cx="59949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Conceptos y componentes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de LangChain</a:t>
            </a:r>
            <a:endParaRPr sz="4200"/>
          </a:p>
        </p:txBody>
      </p:sp>
      <p:sp>
        <p:nvSpPr>
          <p:cNvPr id="2775" name="Google Shape;2775;p43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03</a:t>
            </a:r>
            <a:endParaRPr/>
          </a:p>
        </p:txBody>
      </p:sp>
      <p:cxnSp>
        <p:nvCxnSpPr>
          <p:cNvPr id="2776" name="Google Shape;2776;p43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7" name="Google Shape;2777;p43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8" name="Google Shape;27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4"/>
          <p:cNvSpPr txBox="1"/>
          <p:nvPr>
            <p:ph idx="4294967295" type="title"/>
          </p:nvPr>
        </p:nvSpPr>
        <p:spPr>
          <a:xfrm>
            <a:off x="159900" y="222950"/>
            <a:ext cx="906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1"/>
                </a:highlight>
              </a:rPr>
              <a:t>Componentes básicos de LangChain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5" name="Google Shape;27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900" y="862975"/>
            <a:ext cx="6881786" cy="40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45"/>
          <p:cNvSpPr txBox="1"/>
          <p:nvPr>
            <p:ph type="title"/>
          </p:nvPr>
        </p:nvSpPr>
        <p:spPr>
          <a:xfrm>
            <a:off x="812200" y="52775"/>
            <a:ext cx="46725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Models</a:t>
            </a:r>
            <a:endParaRPr sz="5000"/>
          </a:p>
        </p:txBody>
      </p:sp>
      <p:sp>
        <p:nvSpPr>
          <p:cNvPr id="2791" name="Google Shape;2791;p45"/>
          <p:cNvSpPr txBox="1"/>
          <p:nvPr>
            <p:ph idx="1" type="subTitle"/>
          </p:nvPr>
        </p:nvSpPr>
        <p:spPr>
          <a:xfrm>
            <a:off x="496550" y="928775"/>
            <a:ext cx="84804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Large Language Models (LLMs) son el core de LangChain. 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/>
              <a:t>Entrenados</a:t>
            </a:r>
            <a:r>
              <a:rPr lang="es-419" sz="1500"/>
              <a:t> en </a:t>
            </a:r>
            <a:r>
              <a:rPr b="1" lang="es-419" sz="1500"/>
              <a:t>enormes</a:t>
            </a:r>
            <a:r>
              <a:rPr lang="es-419" sz="1500"/>
              <a:t> </a:t>
            </a:r>
            <a:r>
              <a:rPr b="1" lang="es-419" sz="1500"/>
              <a:t>cantidades</a:t>
            </a:r>
            <a:r>
              <a:rPr lang="es-419" sz="1500"/>
              <a:t> de conjuntos de datos masivos de texto y código.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/>
              <a:t>Ejemplos:</a:t>
            </a:r>
            <a:r>
              <a:rPr lang="es-419" sz="1500"/>
              <a:t> GPT-x, Bloom, Flan T5, Alpaca, LLama, etc.</a:t>
            </a:r>
            <a:endParaRPr sz="1500"/>
          </a:p>
        </p:txBody>
      </p:sp>
      <p:pic>
        <p:nvPicPr>
          <p:cNvPr id="2792" name="Google Shape;27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75" y="1957175"/>
            <a:ext cx="6527949" cy="306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46"/>
          <p:cNvSpPr txBox="1"/>
          <p:nvPr>
            <p:ph type="title"/>
          </p:nvPr>
        </p:nvSpPr>
        <p:spPr>
          <a:xfrm>
            <a:off x="896100" y="107150"/>
            <a:ext cx="796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600"/>
              <a:t>LLMs</a:t>
            </a:r>
            <a:endParaRPr sz="4600"/>
          </a:p>
        </p:txBody>
      </p:sp>
      <p:pic>
        <p:nvPicPr>
          <p:cNvPr id="2798" name="Google Shape;2798;p46"/>
          <p:cNvPicPr preferRelativeResize="0"/>
          <p:nvPr/>
        </p:nvPicPr>
        <p:blipFill rotWithShape="1">
          <a:blip r:embed="rId3">
            <a:alphaModFix/>
          </a:blip>
          <a:srcRect b="21158" l="10204" r="10812" t="19757"/>
          <a:stretch/>
        </p:blipFill>
        <p:spPr>
          <a:xfrm>
            <a:off x="990200" y="1206225"/>
            <a:ext cx="7597251" cy="2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47"/>
          <p:cNvSpPr txBox="1"/>
          <p:nvPr>
            <p:ph type="title"/>
          </p:nvPr>
        </p:nvSpPr>
        <p:spPr>
          <a:xfrm>
            <a:off x="896100" y="107150"/>
            <a:ext cx="796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600"/>
              <a:t>Chat Models</a:t>
            </a:r>
            <a:endParaRPr sz="4600"/>
          </a:p>
        </p:txBody>
      </p:sp>
      <p:pic>
        <p:nvPicPr>
          <p:cNvPr id="2804" name="Google Shape;2804;p47"/>
          <p:cNvPicPr preferRelativeResize="0"/>
          <p:nvPr/>
        </p:nvPicPr>
        <p:blipFill rotWithShape="1">
          <a:blip r:embed="rId3">
            <a:alphaModFix/>
          </a:blip>
          <a:srcRect b="15948" l="9252" r="9374" t="15572"/>
          <a:stretch/>
        </p:blipFill>
        <p:spPr>
          <a:xfrm>
            <a:off x="981488" y="1068200"/>
            <a:ext cx="6712074" cy="33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Google Shape;2805;p47"/>
          <p:cNvSpPr txBox="1"/>
          <p:nvPr>
            <p:ph idx="1" type="subTitle"/>
          </p:nvPr>
        </p:nvSpPr>
        <p:spPr>
          <a:xfrm>
            <a:off x="1140725" y="4576175"/>
            <a:ext cx="80481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Mayor información: </a:t>
            </a:r>
            <a:r>
              <a:rPr lang="es-419" sz="1500" u="sng">
                <a:solidFill>
                  <a:schemeClr val="hlink"/>
                </a:solidFill>
                <a:hlinkClick r:id="rId4"/>
              </a:rPr>
              <a:t>https://python.langchain.com/docs/integrations/llms/</a:t>
            </a:r>
            <a:r>
              <a:rPr lang="es-419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8"/>
          <p:cNvSpPr txBox="1"/>
          <p:nvPr>
            <p:ph type="title"/>
          </p:nvPr>
        </p:nvSpPr>
        <p:spPr>
          <a:xfrm>
            <a:off x="812200" y="52775"/>
            <a:ext cx="46725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Prompts</a:t>
            </a:r>
            <a:endParaRPr sz="5000"/>
          </a:p>
        </p:txBody>
      </p:sp>
      <p:sp>
        <p:nvSpPr>
          <p:cNvPr id="2811" name="Google Shape;2811;p48"/>
          <p:cNvSpPr txBox="1"/>
          <p:nvPr>
            <p:ph idx="1" type="subTitle"/>
          </p:nvPr>
        </p:nvSpPr>
        <p:spPr>
          <a:xfrm>
            <a:off x="547950" y="1060650"/>
            <a:ext cx="80481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Fragmentos de texto que guían al LLM para generar el resultado deseado, se pueden utilizar para generar texto, traducir idiomas, responder preguntas, etc. 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En LangChain, los prompts juegan un papel vital en el </a:t>
            </a:r>
            <a:r>
              <a:rPr b="1" lang="es-419" sz="1500"/>
              <a:t>control</a:t>
            </a:r>
            <a:r>
              <a:rPr lang="es-419" sz="1500"/>
              <a:t> de la </a:t>
            </a:r>
            <a:r>
              <a:rPr b="1" lang="es-419" sz="1500"/>
              <a:t>salida</a:t>
            </a:r>
            <a:r>
              <a:rPr lang="es-419" sz="1500"/>
              <a:t> de los LLM. </a:t>
            </a:r>
            <a:endParaRPr sz="1500"/>
          </a:p>
        </p:txBody>
      </p:sp>
      <p:pic>
        <p:nvPicPr>
          <p:cNvPr id="2812" name="Google Shape;28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00" y="2020350"/>
            <a:ext cx="7129424" cy="28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1"/>
          <p:cNvSpPr txBox="1"/>
          <p:nvPr>
            <p:ph type="title"/>
          </p:nvPr>
        </p:nvSpPr>
        <p:spPr>
          <a:xfrm>
            <a:off x="720000" y="40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QR  Presentación</a:t>
            </a:r>
            <a:endParaRPr/>
          </a:p>
        </p:txBody>
      </p:sp>
      <p:pic>
        <p:nvPicPr>
          <p:cNvPr id="2663" name="Google Shape;26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75" y="1178125"/>
            <a:ext cx="3856500" cy="38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49"/>
          <p:cNvSpPr txBox="1"/>
          <p:nvPr>
            <p:ph type="title"/>
          </p:nvPr>
        </p:nvSpPr>
        <p:spPr>
          <a:xfrm>
            <a:off x="812200" y="52775"/>
            <a:ext cx="7462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Prompt Template</a:t>
            </a:r>
            <a:endParaRPr sz="5000"/>
          </a:p>
        </p:txBody>
      </p:sp>
      <p:pic>
        <p:nvPicPr>
          <p:cNvPr id="2818" name="Google Shape;28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00" y="1004975"/>
            <a:ext cx="6566670" cy="39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0"/>
          <p:cNvSpPr txBox="1"/>
          <p:nvPr>
            <p:ph type="title"/>
          </p:nvPr>
        </p:nvSpPr>
        <p:spPr>
          <a:xfrm>
            <a:off x="533575" y="128975"/>
            <a:ext cx="83733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300"/>
              <a:t>Chat Prompt Template</a:t>
            </a:r>
            <a:endParaRPr sz="4300"/>
          </a:p>
        </p:txBody>
      </p:sp>
      <p:pic>
        <p:nvPicPr>
          <p:cNvPr id="2824" name="Google Shape;28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75" y="919550"/>
            <a:ext cx="5524700" cy="40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1"/>
          <p:cNvSpPr txBox="1"/>
          <p:nvPr>
            <p:ph type="title"/>
          </p:nvPr>
        </p:nvSpPr>
        <p:spPr>
          <a:xfrm>
            <a:off x="927700" y="43875"/>
            <a:ext cx="7742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/>
              <a:t>Algunos ejemplos</a:t>
            </a:r>
            <a:endParaRPr sz="4000"/>
          </a:p>
        </p:txBody>
      </p:sp>
      <p:sp>
        <p:nvSpPr>
          <p:cNvPr id="2830" name="Google Shape;2830;p51"/>
          <p:cNvSpPr txBox="1"/>
          <p:nvPr>
            <p:ph idx="1" type="subTitle"/>
          </p:nvPr>
        </p:nvSpPr>
        <p:spPr>
          <a:xfrm>
            <a:off x="423575" y="1386850"/>
            <a:ext cx="8048100" cy="26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Algunos ejemplos de cómo se pueden utilizar los prompts: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Especifique el formato de salida deseado: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-419" sz="1500"/>
              <a:t>Example: Translate the input to Arabic</a:t>
            </a:r>
            <a:endParaRPr sz="15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Proporcionar contexto: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-419" sz="1500"/>
              <a:t>Example: Explain the answer step-by-step like a school teacher</a:t>
            </a:r>
            <a:endParaRPr sz="15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Restringir la salida:</a:t>
            </a:r>
            <a:endParaRPr sz="1500"/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-419" sz="1500"/>
              <a:t>Example: Generate a tweet post using less than 140 words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52"/>
          <p:cNvSpPr txBox="1"/>
          <p:nvPr>
            <p:ph type="title"/>
          </p:nvPr>
        </p:nvSpPr>
        <p:spPr>
          <a:xfrm>
            <a:off x="256250" y="31742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Chains</a:t>
            </a:r>
            <a:endParaRPr sz="5000"/>
          </a:p>
        </p:txBody>
      </p:sp>
      <p:sp>
        <p:nvSpPr>
          <p:cNvPr id="2836" name="Google Shape;2836;p52"/>
          <p:cNvSpPr txBox="1"/>
          <p:nvPr>
            <p:ph idx="2" type="subTitle"/>
          </p:nvPr>
        </p:nvSpPr>
        <p:spPr>
          <a:xfrm>
            <a:off x="755700" y="1361700"/>
            <a:ext cx="7425900" cy="3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Las </a:t>
            </a:r>
            <a:r>
              <a:rPr b="1" lang="es-419" sz="2000"/>
              <a:t>cadenas</a:t>
            </a:r>
            <a:r>
              <a:rPr lang="es-419" sz="2000"/>
              <a:t> son </a:t>
            </a:r>
            <a:r>
              <a:rPr b="1" lang="es-419" sz="2000"/>
              <a:t>secuencias</a:t>
            </a:r>
            <a:r>
              <a:rPr lang="es-419" sz="2000"/>
              <a:t> de </a:t>
            </a:r>
            <a:r>
              <a:rPr b="1" lang="es-419" sz="2000"/>
              <a:t>instrucciones</a:t>
            </a:r>
            <a:r>
              <a:rPr lang="es-419" sz="2000"/>
              <a:t> usadas para realizar una tarea.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419" sz="2000"/>
              <a:t>Simplifica</a:t>
            </a:r>
            <a:r>
              <a:rPr lang="es-419" sz="2000"/>
              <a:t> el uso de los LLMs  para tareas específicas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/>
              <a:t>Permite combinar la </a:t>
            </a:r>
            <a:r>
              <a:rPr b="1" lang="es-419" sz="2000"/>
              <a:t>potencia</a:t>
            </a:r>
            <a:r>
              <a:rPr lang="es-419" sz="2000"/>
              <a:t> de los LLMs con otras </a:t>
            </a:r>
            <a:r>
              <a:rPr b="1" lang="es-419" sz="2000"/>
              <a:t>técnicas</a:t>
            </a:r>
            <a:r>
              <a:rPr lang="es-419" sz="2000"/>
              <a:t> de </a:t>
            </a:r>
            <a:r>
              <a:rPr b="1" lang="es-419" sz="2000"/>
              <a:t>programación</a:t>
            </a:r>
            <a:r>
              <a:rPr lang="es-419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7" name="Google Shape;28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063" y="3327975"/>
            <a:ext cx="4028376" cy="16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53"/>
          <p:cNvSpPr txBox="1"/>
          <p:nvPr>
            <p:ph type="title"/>
          </p:nvPr>
        </p:nvSpPr>
        <p:spPr>
          <a:xfrm>
            <a:off x="270075" y="10382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300"/>
              <a:t>Ejemplo 1:</a:t>
            </a:r>
            <a:endParaRPr sz="4300"/>
          </a:p>
        </p:txBody>
      </p:sp>
      <p:pic>
        <p:nvPicPr>
          <p:cNvPr id="2843" name="Google Shape;2843;p53"/>
          <p:cNvPicPr preferRelativeResize="0"/>
          <p:nvPr/>
        </p:nvPicPr>
        <p:blipFill rotWithShape="1">
          <a:blip r:embed="rId3">
            <a:alphaModFix/>
          </a:blip>
          <a:srcRect b="12450" l="8423" r="8671" t="12502"/>
          <a:stretch/>
        </p:blipFill>
        <p:spPr>
          <a:xfrm>
            <a:off x="1274025" y="970525"/>
            <a:ext cx="6356751" cy="39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54"/>
          <p:cNvSpPr txBox="1"/>
          <p:nvPr>
            <p:ph type="title"/>
          </p:nvPr>
        </p:nvSpPr>
        <p:spPr>
          <a:xfrm>
            <a:off x="256250" y="31742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Ejemplo 2:</a:t>
            </a:r>
            <a:endParaRPr sz="5000"/>
          </a:p>
        </p:txBody>
      </p:sp>
      <p:pic>
        <p:nvPicPr>
          <p:cNvPr id="2849" name="Google Shape;2849;p54"/>
          <p:cNvPicPr preferRelativeResize="0"/>
          <p:nvPr/>
        </p:nvPicPr>
        <p:blipFill rotWithShape="1">
          <a:blip r:embed="rId3">
            <a:alphaModFix/>
          </a:blip>
          <a:srcRect b="12861" l="7569" r="7856" t="18579"/>
          <a:stretch/>
        </p:blipFill>
        <p:spPr>
          <a:xfrm>
            <a:off x="256250" y="1280850"/>
            <a:ext cx="7520876" cy="37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975" y="121300"/>
            <a:ext cx="4107301" cy="10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5"/>
          <p:cNvSpPr txBox="1"/>
          <p:nvPr>
            <p:ph type="title"/>
          </p:nvPr>
        </p:nvSpPr>
        <p:spPr>
          <a:xfrm>
            <a:off x="140550" y="317425"/>
            <a:ext cx="84075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/>
              <a:t>LangChain Expression Language (LCEL).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856" name="Google Shape;2856;p55"/>
          <p:cNvSpPr txBox="1"/>
          <p:nvPr>
            <p:ph idx="2" type="subTitle"/>
          </p:nvPr>
        </p:nvSpPr>
        <p:spPr>
          <a:xfrm>
            <a:off x="721525" y="1421500"/>
            <a:ext cx="74259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Forma declarativa para componer cadenas fácilmente, utilizando el </a:t>
            </a:r>
            <a:r>
              <a:rPr lang="es-419" sz="2000"/>
              <a:t>símbolo</a:t>
            </a:r>
            <a:r>
              <a:rPr lang="es-419" sz="2000"/>
              <a:t> </a:t>
            </a:r>
            <a:r>
              <a:rPr b="1" lang="es-419" sz="2000"/>
              <a:t>|</a:t>
            </a:r>
            <a:r>
              <a:rPr lang="es-419" sz="2000"/>
              <a:t>, similar a los pipelines de los sistemas Unix: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Razones</a:t>
            </a:r>
            <a:r>
              <a:rPr lang="es-419" sz="2000"/>
              <a:t> para usarlo: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419" sz="2000"/>
              <a:t>Streaming support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419" sz="2000"/>
              <a:t>Async support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419" sz="2000"/>
              <a:t>Optimized parallel execution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419" sz="2000"/>
              <a:t>Retries and fallbacks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56"/>
          <p:cNvSpPr txBox="1"/>
          <p:nvPr>
            <p:ph type="title"/>
          </p:nvPr>
        </p:nvSpPr>
        <p:spPr>
          <a:xfrm>
            <a:off x="270075" y="10382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300"/>
              <a:t>LCEL  Interface - Sync</a:t>
            </a:r>
            <a:endParaRPr sz="4300"/>
          </a:p>
        </p:txBody>
      </p:sp>
      <p:pic>
        <p:nvPicPr>
          <p:cNvPr id="2862" name="Google Shape;2862;p56"/>
          <p:cNvPicPr preferRelativeResize="0"/>
          <p:nvPr/>
        </p:nvPicPr>
        <p:blipFill rotWithShape="1">
          <a:blip r:embed="rId3">
            <a:alphaModFix/>
          </a:blip>
          <a:srcRect b="4507" l="0" r="0" t="0"/>
          <a:stretch/>
        </p:blipFill>
        <p:spPr>
          <a:xfrm>
            <a:off x="1332850" y="818125"/>
            <a:ext cx="5745450" cy="42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57"/>
          <p:cNvSpPr txBox="1"/>
          <p:nvPr>
            <p:ph type="title"/>
          </p:nvPr>
        </p:nvSpPr>
        <p:spPr>
          <a:xfrm>
            <a:off x="270075" y="103825"/>
            <a:ext cx="89529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300"/>
              <a:t>LCEL  Interface - Async</a:t>
            </a:r>
            <a:endParaRPr sz="4300"/>
          </a:p>
        </p:txBody>
      </p:sp>
      <p:pic>
        <p:nvPicPr>
          <p:cNvPr id="2868" name="Google Shape;2868;p57"/>
          <p:cNvPicPr preferRelativeResize="0"/>
          <p:nvPr/>
        </p:nvPicPr>
        <p:blipFill rotWithShape="1">
          <a:blip r:embed="rId3">
            <a:alphaModFix/>
          </a:blip>
          <a:srcRect b="4507" l="0" r="0" t="0"/>
          <a:stretch/>
        </p:blipFill>
        <p:spPr>
          <a:xfrm>
            <a:off x="1204000" y="885100"/>
            <a:ext cx="6250025" cy="40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58"/>
          <p:cNvSpPr txBox="1"/>
          <p:nvPr>
            <p:ph type="title"/>
          </p:nvPr>
        </p:nvSpPr>
        <p:spPr>
          <a:xfrm>
            <a:off x="812200" y="52775"/>
            <a:ext cx="46725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Memory</a:t>
            </a:r>
            <a:endParaRPr sz="5000"/>
          </a:p>
        </p:txBody>
      </p:sp>
      <p:sp>
        <p:nvSpPr>
          <p:cNvPr id="2874" name="Google Shape;2874;p58"/>
          <p:cNvSpPr txBox="1"/>
          <p:nvPr>
            <p:ph idx="1" type="subTitle"/>
          </p:nvPr>
        </p:nvSpPr>
        <p:spPr>
          <a:xfrm>
            <a:off x="547950" y="860525"/>
            <a:ext cx="80481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La memoria es el concepto de almacenar y recuperar datos en el proceso de una conversación.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Permitiendo al LLM aprender de interacciones previas y construir una </a:t>
            </a:r>
            <a:r>
              <a:rPr b="1" lang="es-419" sz="1500"/>
              <a:t>base de conocimiento. </a:t>
            </a:r>
            <a:endParaRPr b="1" sz="1500"/>
          </a:p>
        </p:txBody>
      </p:sp>
      <p:pic>
        <p:nvPicPr>
          <p:cNvPr id="2875" name="Google Shape;28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050" y="2238750"/>
            <a:ext cx="6709549" cy="25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32"/>
          <p:cNvSpPr/>
          <p:nvPr/>
        </p:nvSpPr>
        <p:spPr>
          <a:xfrm>
            <a:off x="4397300" y="4335100"/>
            <a:ext cx="3741900" cy="710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9" name="Google Shape;2669;p32"/>
          <p:cNvSpPr txBox="1"/>
          <p:nvPr>
            <p:ph type="title"/>
          </p:nvPr>
        </p:nvSpPr>
        <p:spPr>
          <a:xfrm>
            <a:off x="75475" y="1225900"/>
            <a:ext cx="4184100" cy="19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Jose Alberto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Arango Sánchez</a:t>
            </a:r>
            <a:endParaRPr/>
          </a:p>
        </p:txBody>
      </p:sp>
      <p:sp>
        <p:nvSpPr>
          <p:cNvPr id="2670" name="Google Shape;2670;p32"/>
          <p:cNvSpPr txBox="1"/>
          <p:nvPr>
            <p:ph idx="1" type="subTitle"/>
          </p:nvPr>
        </p:nvSpPr>
        <p:spPr>
          <a:xfrm>
            <a:off x="407725" y="3118796"/>
            <a:ext cx="35196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Ingeniero de sistemas - UdeA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Machine Learning Engineer - konecta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1" name="Google Shape;26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475" y="524125"/>
            <a:ext cx="3741972" cy="37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32"/>
          <p:cNvSpPr txBox="1"/>
          <p:nvPr>
            <p:ph idx="1" type="subTitle"/>
          </p:nvPr>
        </p:nvSpPr>
        <p:spPr>
          <a:xfrm>
            <a:off x="1441075" y="3822100"/>
            <a:ext cx="12117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@josearangos</a:t>
            </a:r>
            <a:endParaRPr/>
          </a:p>
        </p:txBody>
      </p:sp>
      <p:pic>
        <p:nvPicPr>
          <p:cNvPr id="2673" name="Google Shape;2673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625" y="4404613"/>
            <a:ext cx="571675" cy="5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725" y="4404600"/>
            <a:ext cx="571675" cy="57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5" name="Google Shape;2675;p32"/>
          <p:cNvCxnSpPr/>
          <p:nvPr/>
        </p:nvCxnSpPr>
        <p:spPr>
          <a:xfrm>
            <a:off x="5392225" y="4432825"/>
            <a:ext cx="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6" name="Google Shape;2676;p32"/>
          <p:cNvCxnSpPr/>
          <p:nvPr/>
        </p:nvCxnSpPr>
        <p:spPr>
          <a:xfrm>
            <a:off x="5316025" y="4432825"/>
            <a:ext cx="0" cy="5685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7" name="Google Shape;2677;p32"/>
          <p:cNvCxnSpPr/>
          <p:nvPr/>
        </p:nvCxnSpPr>
        <p:spPr>
          <a:xfrm>
            <a:off x="6339000" y="4406213"/>
            <a:ext cx="0" cy="5685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8" name="Google Shape;2678;p32"/>
          <p:cNvCxnSpPr/>
          <p:nvPr/>
        </p:nvCxnSpPr>
        <p:spPr>
          <a:xfrm>
            <a:off x="7253400" y="4406213"/>
            <a:ext cx="0" cy="5685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9" name="Google Shape;2679;p3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0363" y="4404638"/>
            <a:ext cx="571675" cy="5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p3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4750" y="4411300"/>
            <a:ext cx="571675" cy="5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59"/>
          <p:cNvSpPr txBox="1"/>
          <p:nvPr>
            <p:ph type="title"/>
          </p:nvPr>
        </p:nvSpPr>
        <p:spPr>
          <a:xfrm>
            <a:off x="811800" y="402175"/>
            <a:ext cx="7520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Agents and Tools</a:t>
            </a:r>
            <a:endParaRPr sz="5000"/>
          </a:p>
        </p:txBody>
      </p:sp>
      <p:sp>
        <p:nvSpPr>
          <p:cNvPr id="2881" name="Google Shape;2881;p59"/>
          <p:cNvSpPr txBox="1"/>
          <p:nvPr>
            <p:ph idx="1" type="subTitle"/>
          </p:nvPr>
        </p:nvSpPr>
        <p:spPr>
          <a:xfrm>
            <a:off x="456775" y="1932075"/>
            <a:ext cx="80481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s-419" sz="1900"/>
              <a:t>Agentes:</a:t>
            </a:r>
            <a:r>
              <a:rPr lang="es-419" sz="1900"/>
              <a:t> Los agentes son componentes reutilizables que pueden realizar tareas específicas como la generación de textos, la traducción de idiomas y la respuesta a preguntas.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s-419" sz="1900"/>
              <a:t>Tools:</a:t>
            </a:r>
            <a:r>
              <a:rPr lang="es-419" sz="1900"/>
              <a:t> Las herramientas son bibliotecas de funciones que pueden utilizarse como ayuda para desarrollar distintos agentes.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0"/>
          <p:cNvSpPr txBox="1"/>
          <p:nvPr>
            <p:ph type="title"/>
          </p:nvPr>
        </p:nvSpPr>
        <p:spPr>
          <a:xfrm>
            <a:off x="812200" y="52775"/>
            <a:ext cx="7520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Agents and Tools</a:t>
            </a:r>
            <a:endParaRPr sz="5000"/>
          </a:p>
        </p:txBody>
      </p:sp>
      <p:sp>
        <p:nvSpPr>
          <p:cNvPr id="2887" name="Google Shape;2887;p60"/>
          <p:cNvSpPr txBox="1"/>
          <p:nvPr>
            <p:ph idx="1" type="subTitle"/>
          </p:nvPr>
        </p:nvSpPr>
        <p:spPr>
          <a:xfrm>
            <a:off x="477000" y="969450"/>
            <a:ext cx="80481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 La idea central de los agentes es utilizar un </a:t>
            </a:r>
            <a:r>
              <a:rPr b="1" lang="es-419" sz="1900"/>
              <a:t>LLM</a:t>
            </a:r>
            <a:r>
              <a:rPr lang="es-419" sz="1900"/>
              <a:t> para elegir una </a:t>
            </a:r>
            <a:r>
              <a:rPr b="1" lang="es-419" sz="1900"/>
              <a:t>secuencia</a:t>
            </a:r>
            <a:r>
              <a:rPr lang="es-419" sz="1900"/>
              <a:t> de </a:t>
            </a:r>
            <a:r>
              <a:rPr b="1" lang="es-419" sz="1900"/>
              <a:t>acciones a realizar</a:t>
            </a:r>
            <a:r>
              <a:rPr lang="es-419" sz="1900"/>
              <a:t>.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En los agentes, se utiliza un modelo de lenguaje como </a:t>
            </a:r>
            <a:r>
              <a:rPr b="1" lang="es-419" sz="1900"/>
              <a:t>motor</a:t>
            </a:r>
            <a:r>
              <a:rPr lang="es-419" sz="1900"/>
              <a:t> de “</a:t>
            </a:r>
            <a:r>
              <a:rPr b="1" lang="es-419" sz="1900"/>
              <a:t>razonamiento”</a:t>
            </a:r>
            <a:r>
              <a:rPr lang="es-419" sz="1900"/>
              <a:t> para determinar </a:t>
            </a:r>
            <a:r>
              <a:rPr b="1" lang="es-419" sz="1900"/>
              <a:t>qué</a:t>
            </a:r>
            <a:r>
              <a:rPr lang="es-419" sz="1900"/>
              <a:t> </a:t>
            </a:r>
            <a:r>
              <a:rPr b="1" lang="es-419" sz="1900"/>
              <a:t>acciones</a:t>
            </a:r>
            <a:r>
              <a:rPr lang="es-419" sz="1900"/>
              <a:t> realizar y en qué orden.</a:t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Ejemplos de agentes: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create_csv_agent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create_pandas_dataframe_agent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create_python_agent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create_sql_agent 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create_spark_dataframe_agent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etc.</a:t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61"/>
          <p:cNvSpPr txBox="1"/>
          <p:nvPr>
            <p:ph type="title"/>
          </p:nvPr>
        </p:nvSpPr>
        <p:spPr>
          <a:xfrm>
            <a:off x="812200" y="52775"/>
            <a:ext cx="7520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Agents and Tools</a:t>
            </a:r>
            <a:endParaRPr sz="5000"/>
          </a:p>
        </p:txBody>
      </p:sp>
      <p:sp>
        <p:nvSpPr>
          <p:cNvPr id="2893" name="Google Shape;2893;p61"/>
          <p:cNvSpPr txBox="1"/>
          <p:nvPr>
            <p:ph idx="1" type="subTitle"/>
          </p:nvPr>
        </p:nvSpPr>
        <p:spPr>
          <a:xfrm>
            <a:off x="547950" y="1060650"/>
            <a:ext cx="80481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/>
              <a:t>"agente"</a:t>
            </a:r>
            <a:r>
              <a:rPr lang="es-419" sz="1900"/>
              <a:t> tiene acceso a un conjunto de herramientas. Dependiendo de la entrada del usuario, el agente puede decidir a cuál de estas herramientas llamar.</a:t>
            </a:r>
            <a:endParaRPr sz="1900"/>
          </a:p>
        </p:txBody>
      </p:sp>
      <p:pic>
        <p:nvPicPr>
          <p:cNvPr id="2894" name="Google Shape;28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50" y="2401800"/>
            <a:ext cx="7639162" cy="1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9" name="Google Shape;28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62"/>
          <p:cNvSpPr txBox="1"/>
          <p:nvPr>
            <p:ph type="title"/>
          </p:nvPr>
        </p:nvSpPr>
        <p:spPr>
          <a:xfrm>
            <a:off x="364225" y="2338425"/>
            <a:ext cx="59949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 ¿Cómo construir una aplicación con LangChain?</a:t>
            </a:r>
            <a:endParaRPr sz="4200"/>
          </a:p>
        </p:txBody>
      </p:sp>
      <p:sp>
        <p:nvSpPr>
          <p:cNvPr id="2901" name="Google Shape;2901;p62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04</a:t>
            </a:r>
            <a:endParaRPr/>
          </a:p>
        </p:txBody>
      </p:sp>
      <p:cxnSp>
        <p:nvCxnSpPr>
          <p:cNvPr id="2902" name="Google Shape;2902;p62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62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4" name="Google Shape;29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63"/>
          <p:cNvSpPr txBox="1"/>
          <p:nvPr>
            <p:ph type="title"/>
          </p:nvPr>
        </p:nvSpPr>
        <p:spPr>
          <a:xfrm>
            <a:off x="720000" y="2926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Instalación</a:t>
            </a:r>
            <a:r>
              <a:rPr lang="es-419"/>
              <a:t> </a:t>
            </a:r>
            <a:endParaRPr/>
          </a:p>
        </p:txBody>
      </p:sp>
      <p:pic>
        <p:nvPicPr>
          <p:cNvPr id="2911" name="Google Shape;2911;p63"/>
          <p:cNvPicPr preferRelativeResize="0"/>
          <p:nvPr/>
        </p:nvPicPr>
        <p:blipFill rotWithShape="1">
          <a:blip r:embed="rId3">
            <a:alphaModFix/>
          </a:blip>
          <a:srcRect b="17598" l="0" r="0" t="17344"/>
          <a:stretch/>
        </p:blipFill>
        <p:spPr>
          <a:xfrm>
            <a:off x="1080025" y="1470900"/>
            <a:ext cx="6330801" cy="25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Importamos </a:t>
            </a:r>
            <a:r>
              <a:rPr lang="es-419"/>
              <a:t>módulos</a:t>
            </a:r>
            <a:endParaRPr/>
          </a:p>
        </p:txBody>
      </p:sp>
      <p:pic>
        <p:nvPicPr>
          <p:cNvPr id="2917" name="Google Shape;2917;p64"/>
          <p:cNvPicPr preferRelativeResize="0"/>
          <p:nvPr/>
        </p:nvPicPr>
        <p:blipFill rotWithShape="1">
          <a:blip r:embed="rId3">
            <a:alphaModFix/>
          </a:blip>
          <a:srcRect b="16465" l="0" r="0" t="16572"/>
          <a:stretch/>
        </p:blipFill>
        <p:spPr>
          <a:xfrm>
            <a:off x="1190800" y="1332500"/>
            <a:ext cx="6648550" cy="255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DB Toolkit</a:t>
            </a:r>
            <a:endParaRPr/>
          </a:p>
        </p:txBody>
      </p:sp>
      <p:pic>
        <p:nvPicPr>
          <p:cNvPr id="2923" name="Google Shape;2923;p65"/>
          <p:cNvPicPr preferRelativeResize="0"/>
          <p:nvPr/>
        </p:nvPicPr>
        <p:blipFill rotWithShape="1">
          <a:blip r:embed="rId3">
            <a:alphaModFix/>
          </a:blip>
          <a:srcRect b="25080" l="0" r="0" t="24678"/>
          <a:stretch/>
        </p:blipFill>
        <p:spPr>
          <a:xfrm>
            <a:off x="152400" y="1225926"/>
            <a:ext cx="8839199" cy="17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04902"/>
            <a:ext cx="8839204" cy="68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66"/>
          <p:cNvSpPr txBox="1"/>
          <p:nvPr>
            <p:ph type="title"/>
          </p:nvPr>
        </p:nvSpPr>
        <p:spPr>
          <a:xfrm>
            <a:off x="255300" y="370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Gmail</a:t>
            </a:r>
            <a:r>
              <a:rPr lang="es-419"/>
              <a:t> Toolkit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0" name="Google Shape;2930;p66"/>
          <p:cNvPicPr preferRelativeResize="0"/>
          <p:nvPr/>
        </p:nvPicPr>
        <p:blipFill rotWithShape="1">
          <a:blip r:embed="rId3">
            <a:alphaModFix/>
          </a:blip>
          <a:srcRect b="16107" l="0" r="0" t="17029"/>
          <a:stretch/>
        </p:blipFill>
        <p:spPr>
          <a:xfrm>
            <a:off x="125100" y="1243700"/>
            <a:ext cx="8606623" cy="26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67"/>
          <p:cNvSpPr txBox="1"/>
          <p:nvPr>
            <p:ph type="title"/>
          </p:nvPr>
        </p:nvSpPr>
        <p:spPr>
          <a:xfrm>
            <a:off x="425450" y="26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Agent</a:t>
            </a:r>
            <a:endParaRPr/>
          </a:p>
        </p:txBody>
      </p:sp>
      <p:pic>
        <p:nvPicPr>
          <p:cNvPr id="2936" name="Google Shape;2936;p67"/>
          <p:cNvPicPr preferRelativeResize="0"/>
          <p:nvPr/>
        </p:nvPicPr>
        <p:blipFill rotWithShape="1">
          <a:blip r:embed="rId3">
            <a:alphaModFix/>
          </a:blip>
          <a:srcRect b="12623" l="0" r="0" t="12727"/>
          <a:stretch/>
        </p:blipFill>
        <p:spPr>
          <a:xfrm>
            <a:off x="466125" y="1195525"/>
            <a:ext cx="8273526" cy="311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1" name="Google Shape;29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8"/>
          <p:cNvSpPr txBox="1"/>
          <p:nvPr>
            <p:ph type="title"/>
          </p:nvPr>
        </p:nvSpPr>
        <p:spPr>
          <a:xfrm>
            <a:off x="364225" y="2338425"/>
            <a:ext cx="59949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Documentación</a:t>
            </a:r>
            <a:endParaRPr sz="4200"/>
          </a:p>
        </p:txBody>
      </p:sp>
      <p:sp>
        <p:nvSpPr>
          <p:cNvPr id="2943" name="Google Shape;2943;p68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05</a:t>
            </a:r>
            <a:endParaRPr/>
          </a:p>
        </p:txBody>
      </p:sp>
      <p:cxnSp>
        <p:nvCxnSpPr>
          <p:cNvPr id="2944" name="Google Shape;2944;p68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5" name="Google Shape;2945;p68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46" name="Google Shape;294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 de contenido</a:t>
            </a:r>
            <a:endParaRPr/>
          </a:p>
        </p:txBody>
      </p:sp>
      <p:sp>
        <p:nvSpPr>
          <p:cNvPr id="2686" name="Google Shape;2686;p33"/>
          <p:cNvSpPr txBox="1"/>
          <p:nvPr>
            <p:ph idx="2" type="title"/>
          </p:nvPr>
        </p:nvSpPr>
        <p:spPr>
          <a:xfrm>
            <a:off x="1128075" y="136132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01</a:t>
            </a:r>
            <a:endParaRPr/>
          </a:p>
        </p:txBody>
      </p:sp>
      <p:sp>
        <p:nvSpPr>
          <p:cNvPr id="2687" name="Google Shape;2687;p33"/>
          <p:cNvSpPr txBox="1"/>
          <p:nvPr>
            <p:ph idx="3" type="title"/>
          </p:nvPr>
        </p:nvSpPr>
        <p:spPr>
          <a:xfrm>
            <a:off x="1095300" y="314107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04</a:t>
            </a:r>
            <a:endParaRPr/>
          </a:p>
        </p:txBody>
      </p:sp>
      <p:sp>
        <p:nvSpPr>
          <p:cNvPr id="2688" name="Google Shape;2688;p33"/>
          <p:cNvSpPr txBox="1"/>
          <p:nvPr>
            <p:ph idx="4" type="title"/>
          </p:nvPr>
        </p:nvSpPr>
        <p:spPr>
          <a:xfrm>
            <a:off x="3829146" y="122342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02</a:t>
            </a:r>
            <a:endParaRPr/>
          </a:p>
        </p:txBody>
      </p:sp>
      <p:sp>
        <p:nvSpPr>
          <p:cNvPr id="2689" name="Google Shape;2689;p33"/>
          <p:cNvSpPr txBox="1"/>
          <p:nvPr>
            <p:ph idx="5" type="title"/>
          </p:nvPr>
        </p:nvSpPr>
        <p:spPr>
          <a:xfrm>
            <a:off x="3718371" y="314107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05</a:t>
            </a:r>
            <a:endParaRPr/>
          </a:p>
        </p:txBody>
      </p:sp>
      <p:sp>
        <p:nvSpPr>
          <p:cNvPr id="2690" name="Google Shape;2690;p33"/>
          <p:cNvSpPr txBox="1"/>
          <p:nvPr>
            <p:ph idx="6" type="title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03</a:t>
            </a:r>
            <a:endParaRPr/>
          </a:p>
        </p:txBody>
      </p:sp>
      <p:sp>
        <p:nvSpPr>
          <p:cNvPr id="2691" name="Google Shape;2691;p33"/>
          <p:cNvSpPr txBox="1"/>
          <p:nvPr>
            <p:ph idx="7" type="title"/>
          </p:nvPr>
        </p:nvSpPr>
        <p:spPr>
          <a:xfrm>
            <a:off x="6798649" y="3064875"/>
            <a:ext cx="7929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06</a:t>
            </a:r>
            <a:endParaRPr/>
          </a:p>
        </p:txBody>
      </p:sp>
      <p:sp>
        <p:nvSpPr>
          <p:cNvPr id="2692" name="Google Shape;2692;p33"/>
          <p:cNvSpPr txBox="1"/>
          <p:nvPr>
            <p:ph idx="1" type="subTitle"/>
          </p:nvPr>
        </p:nvSpPr>
        <p:spPr>
          <a:xfrm>
            <a:off x="371775" y="200273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Demo</a:t>
            </a:r>
            <a:endParaRPr/>
          </a:p>
        </p:txBody>
      </p:sp>
      <p:sp>
        <p:nvSpPr>
          <p:cNvPr id="2693" name="Google Shape;2693;p33"/>
          <p:cNvSpPr txBox="1"/>
          <p:nvPr>
            <p:ph idx="8" type="subTitle"/>
          </p:nvPr>
        </p:nvSpPr>
        <p:spPr>
          <a:xfrm>
            <a:off x="2434075" y="1864825"/>
            <a:ext cx="3588900" cy="7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LangChain?</a:t>
            </a:r>
            <a:endParaRPr/>
          </a:p>
        </p:txBody>
      </p:sp>
      <p:sp>
        <p:nvSpPr>
          <p:cNvPr id="2694" name="Google Shape;2694;p33"/>
          <p:cNvSpPr txBox="1"/>
          <p:nvPr>
            <p:ph idx="9" type="subTitle"/>
          </p:nvPr>
        </p:nvSpPr>
        <p:spPr>
          <a:xfrm>
            <a:off x="6118550" y="1973650"/>
            <a:ext cx="2516100" cy="7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Conceptos, componentes</a:t>
            </a:r>
            <a:endParaRPr/>
          </a:p>
        </p:txBody>
      </p:sp>
      <p:sp>
        <p:nvSpPr>
          <p:cNvPr id="2695" name="Google Shape;2695;p33"/>
          <p:cNvSpPr txBox="1"/>
          <p:nvPr>
            <p:ph idx="13" type="subTitle"/>
          </p:nvPr>
        </p:nvSpPr>
        <p:spPr>
          <a:xfrm>
            <a:off x="302350" y="3835225"/>
            <a:ext cx="23877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 LangChain Expression Language (LCEL)</a:t>
            </a:r>
            <a:endParaRPr sz="1400"/>
          </a:p>
        </p:txBody>
      </p:sp>
      <p:sp>
        <p:nvSpPr>
          <p:cNvPr id="2696" name="Google Shape;2696;p33"/>
          <p:cNvSpPr txBox="1"/>
          <p:nvPr>
            <p:ph idx="14" type="subTitle"/>
          </p:nvPr>
        </p:nvSpPr>
        <p:spPr>
          <a:xfrm>
            <a:off x="2962076" y="3799000"/>
            <a:ext cx="2603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Documentación</a:t>
            </a:r>
            <a:endParaRPr/>
          </a:p>
        </p:txBody>
      </p:sp>
      <p:sp>
        <p:nvSpPr>
          <p:cNvPr id="2697" name="Google Shape;2697;p33"/>
          <p:cNvSpPr txBox="1"/>
          <p:nvPr>
            <p:ph idx="15" type="subTitle"/>
          </p:nvPr>
        </p:nvSpPr>
        <p:spPr>
          <a:xfrm>
            <a:off x="6042350" y="3722800"/>
            <a:ext cx="23055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 </a:t>
            </a:r>
            <a:r>
              <a:rPr lang="es-419"/>
              <a:t>interés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69"/>
          <p:cNvSpPr/>
          <p:nvPr/>
        </p:nvSpPr>
        <p:spPr>
          <a:xfrm>
            <a:off x="497475" y="3453400"/>
            <a:ext cx="4062600" cy="81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3" name="Google Shape;2953;p69"/>
          <p:cNvSpPr/>
          <p:nvPr/>
        </p:nvSpPr>
        <p:spPr>
          <a:xfrm>
            <a:off x="4885875" y="3455650"/>
            <a:ext cx="3819900" cy="81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4" name="Google Shape;2954;p69"/>
          <p:cNvSpPr txBox="1"/>
          <p:nvPr>
            <p:ph type="title"/>
          </p:nvPr>
        </p:nvSpPr>
        <p:spPr>
          <a:xfrm>
            <a:off x="613400" y="560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/>
              <a:t>Recursos aprender Langchain</a:t>
            </a:r>
            <a:endParaRPr sz="3300"/>
          </a:p>
        </p:txBody>
      </p:sp>
      <p:sp>
        <p:nvSpPr>
          <p:cNvPr id="2955" name="Google Shape;2955;p69"/>
          <p:cNvSpPr txBox="1"/>
          <p:nvPr>
            <p:ph idx="1" type="body"/>
          </p:nvPr>
        </p:nvSpPr>
        <p:spPr>
          <a:xfrm>
            <a:off x="720000" y="1357899"/>
            <a:ext cx="7704000" cy="2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s-419" sz="2700" u="sng">
                <a:hlinkClick r:id="rId3"/>
              </a:rPr>
              <a:t>Documentación oficial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s-419" sz="2700" u="sng">
                <a:hlinkClick r:id="rId4"/>
              </a:rPr>
              <a:t>LangChain for LLM Application Development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s-419" sz="2700" u="sng">
                <a:hlinkClick r:id="rId5"/>
              </a:rPr>
              <a:t>LangChain: Chat with Your Data</a:t>
            </a:r>
            <a:endParaRPr sz="2700"/>
          </a:p>
        </p:txBody>
      </p:sp>
      <p:pic>
        <p:nvPicPr>
          <p:cNvPr id="2956" name="Google Shape;295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76" y="3481919"/>
            <a:ext cx="4062674" cy="9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0075" y="3467455"/>
            <a:ext cx="3847449" cy="7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2" name="Google Shape;29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70"/>
          <p:cNvSpPr txBox="1"/>
          <p:nvPr>
            <p:ph type="title"/>
          </p:nvPr>
        </p:nvSpPr>
        <p:spPr>
          <a:xfrm>
            <a:off x="59425" y="2490825"/>
            <a:ext cx="77700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Recursos de interés </a:t>
            </a:r>
            <a:endParaRPr sz="4200"/>
          </a:p>
        </p:txBody>
      </p:sp>
      <p:sp>
        <p:nvSpPr>
          <p:cNvPr id="2964" name="Google Shape;2964;p70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06</a:t>
            </a:r>
            <a:endParaRPr/>
          </a:p>
        </p:txBody>
      </p:sp>
      <p:cxnSp>
        <p:nvCxnSpPr>
          <p:cNvPr id="2965" name="Google Shape;2965;p70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6" name="Google Shape;2966;p70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67" name="Google Shape;29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de </a:t>
            </a:r>
            <a:r>
              <a:rPr lang="es-419"/>
              <a:t>interés</a:t>
            </a:r>
            <a:r>
              <a:rPr lang="es-419"/>
              <a:t> </a:t>
            </a:r>
            <a:endParaRPr/>
          </a:p>
        </p:txBody>
      </p:sp>
      <p:sp>
        <p:nvSpPr>
          <p:cNvPr id="2974" name="Google Shape;2974;p71"/>
          <p:cNvSpPr txBox="1"/>
          <p:nvPr/>
        </p:nvSpPr>
        <p:spPr>
          <a:xfrm>
            <a:off x="720000" y="1143175"/>
            <a:ext cx="77040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Deploy langchain app</a:t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3"/>
              </a:rPr>
              <a:t>https://github.com/msoedov/langcorn</a:t>
            </a:r>
            <a:r>
              <a:rPr lang="es-419" sz="1200" u="sng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1200" u="sng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4"/>
              </a:rPr>
              <a:t>https://github.com/langchain-ai/langserve</a:t>
            </a:r>
            <a:r>
              <a:rPr lang="es-419" sz="1200" u="sng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1200" u="sng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200" u="sng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lang="es-419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UI for LangChain</a:t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5"/>
              </a:rPr>
              <a:t>https://github.com/logspace-ai/langflow</a:t>
            </a:r>
            <a:endParaRPr sz="1200" u="sng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6"/>
              </a:rPr>
              <a:t>https://flowiseai.com</a:t>
            </a:r>
            <a:r>
              <a:rPr lang="es-419" sz="1200" u="sng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</a:t>
            </a: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LLMOps</a:t>
            </a:r>
            <a:endParaRPr sz="20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us Jakarta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7"/>
              </a:rPr>
              <a:t>https://github.com/BerriAI/litellm</a:t>
            </a: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us Jakarta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8"/>
              </a:rPr>
              <a:t>https://github.com/pezzolabs/pezzo</a:t>
            </a:r>
            <a:r>
              <a:rPr lang="es-419" sz="1200" u="sng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</a:t>
            </a: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us Jakarta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9"/>
              </a:rPr>
              <a:t>https://github.com/tensorchord/Awesome-LLMOps</a:t>
            </a: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us Jakarta Sans Medium"/>
              <a:buChar char="●"/>
            </a:pPr>
            <a:r>
              <a:rPr lang="es-419" sz="1200" u="sng">
                <a:solidFill>
                  <a:schemeClr val="hlink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  <a:hlinkClick r:id="rId10"/>
              </a:rPr>
              <a:t>https://github.com/KennethanCeyer/awesome-llmops</a:t>
            </a:r>
            <a:r>
              <a:rPr lang="es-419" sz="1200" u="sng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</a:t>
            </a:r>
            <a:br>
              <a:rPr lang="es-419" sz="1200" u="sng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endParaRPr sz="1200" u="sng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2975" name="Google Shape;2975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93025" y="1143175"/>
            <a:ext cx="1336576" cy="136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2851" y="3025800"/>
            <a:ext cx="1265227" cy="126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70551" y="1449375"/>
            <a:ext cx="1676949" cy="199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72"/>
          <p:cNvSpPr txBox="1"/>
          <p:nvPr>
            <p:ph type="title"/>
          </p:nvPr>
        </p:nvSpPr>
        <p:spPr>
          <a:xfrm>
            <a:off x="284275" y="677525"/>
            <a:ext cx="75153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100"/>
              <a:t>Muchas Gracias </a:t>
            </a:r>
            <a:r>
              <a:rPr lang="es-419" sz="6100"/>
              <a:t>!!!</a:t>
            </a:r>
            <a:endParaRPr sz="6100"/>
          </a:p>
        </p:txBody>
      </p:sp>
      <p:sp>
        <p:nvSpPr>
          <p:cNvPr id="2983" name="Google Shape;2983;p72"/>
          <p:cNvSpPr txBox="1"/>
          <p:nvPr>
            <p:ph idx="1" type="subTitle"/>
          </p:nvPr>
        </p:nvSpPr>
        <p:spPr>
          <a:xfrm>
            <a:off x="2241300" y="267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200"/>
              <a:t>Alguna pregunta ?</a:t>
            </a:r>
            <a:endParaRPr sz="3200">
              <a:solidFill>
                <a:schemeClr val="dk2"/>
              </a:solidFill>
            </a:endParaRPr>
          </a:p>
        </p:txBody>
      </p:sp>
      <p:grpSp>
        <p:nvGrpSpPr>
          <p:cNvPr id="2984" name="Google Shape;2984;p72"/>
          <p:cNvGrpSpPr/>
          <p:nvPr/>
        </p:nvGrpSpPr>
        <p:grpSpPr>
          <a:xfrm rot="-1831611">
            <a:off x="7569422" y="1724935"/>
            <a:ext cx="1494115" cy="1693616"/>
            <a:chOff x="178525" y="-142275"/>
            <a:chExt cx="1686123" cy="1911261"/>
          </a:xfrm>
        </p:grpSpPr>
        <p:sp>
          <p:nvSpPr>
            <p:cNvPr id="2985" name="Google Shape;2985;p72"/>
            <p:cNvSpPr/>
            <p:nvPr/>
          </p:nvSpPr>
          <p:spPr>
            <a:xfrm>
              <a:off x="191285" y="-142275"/>
              <a:ext cx="1673363" cy="1907771"/>
            </a:xfrm>
            <a:custGeom>
              <a:rect b="b" l="l" r="r" t="t"/>
              <a:pathLst>
                <a:path extrusionOk="0" h="165785" w="145415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2"/>
            <p:cNvSpPr/>
            <p:nvPr/>
          </p:nvSpPr>
          <p:spPr>
            <a:xfrm>
              <a:off x="178525" y="1566627"/>
              <a:ext cx="257630" cy="202359"/>
            </a:xfrm>
            <a:custGeom>
              <a:rect b="b" l="l" r="r" t="t"/>
              <a:pathLst>
                <a:path extrusionOk="0" h="17585" w="22388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7" name="Google Shape;29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892">
            <a:off x="1831477" y="112810"/>
            <a:ext cx="557221" cy="5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79927">
            <a:off x="6627035" y="3610975"/>
            <a:ext cx="3940510" cy="449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2013">
            <a:off x="5635765" y="-1958269"/>
            <a:ext cx="4128947" cy="384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575651">
            <a:off x="-3079746" y="725988"/>
            <a:ext cx="4015516" cy="398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1" name="Google Shape;2991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975" y="3493700"/>
            <a:ext cx="7366725" cy="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2" name="Google Shape;27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34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Demo</a:t>
            </a:r>
            <a:endParaRPr/>
          </a:p>
        </p:txBody>
      </p:sp>
      <p:sp>
        <p:nvSpPr>
          <p:cNvPr id="2704" name="Google Shape;2704;p34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01</a:t>
            </a:r>
            <a:endParaRPr/>
          </a:p>
        </p:txBody>
      </p:sp>
      <p:cxnSp>
        <p:nvCxnSpPr>
          <p:cNvPr id="2705" name="Google Shape;2705;p34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6" name="Google Shape;2706;p34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7" name="Google Shape;27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" name="Google Shape;27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35"/>
          <p:cNvSpPr txBox="1"/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LangChain?</a:t>
            </a:r>
            <a:endParaRPr/>
          </a:p>
        </p:txBody>
      </p:sp>
      <p:sp>
        <p:nvSpPr>
          <p:cNvPr id="2715" name="Google Shape;2715;p35"/>
          <p:cNvSpPr txBox="1"/>
          <p:nvPr>
            <p:ph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02</a:t>
            </a:r>
            <a:endParaRPr/>
          </a:p>
        </p:txBody>
      </p:sp>
      <p:cxnSp>
        <p:nvCxnSpPr>
          <p:cNvPr id="2716" name="Google Shape;2716;p35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7" name="Google Shape;2717;p35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8" name="Google Shape;27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6"/>
          <p:cNvSpPr txBox="1"/>
          <p:nvPr>
            <p:ph type="title"/>
          </p:nvPr>
        </p:nvSpPr>
        <p:spPr>
          <a:xfrm>
            <a:off x="256250" y="31742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LangChain (LC)</a:t>
            </a:r>
            <a:endParaRPr sz="5000"/>
          </a:p>
        </p:txBody>
      </p:sp>
      <p:sp>
        <p:nvSpPr>
          <p:cNvPr id="2725" name="Google Shape;2725;p36"/>
          <p:cNvSpPr txBox="1"/>
          <p:nvPr>
            <p:ph idx="2" type="subTitle"/>
          </p:nvPr>
        </p:nvSpPr>
        <p:spPr>
          <a:xfrm>
            <a:off x="623225" y="1545725"/>
            <a:ext cx="8322300" cy="32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/>
              <a:t>Framework que nos permite crear de aplicaciones usando el poder de los LLMs.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Lang:</a:t>
            </a:r>
            <a:r>
              <a:rPr lang="es-419" sz="2700"/>
              <a:t> Lenguaje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Chain:</a:t>
            </a:r>
            <a:r>
              <a:rPr lang="es-419" sz="2700"/>
              <a:t>  Cadena ( Connotación de conectar cosas).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37"/>
          <p:cNvSpPr txBox="1"/>
          <p:nvPr>
            <p:ph type="title"/>
          </p:nvPr>
        </p:nvSpPr>
        <p:spPr>
          <a:xfrm>
            <a:off x="2490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Casos de uso </a:t>
            </a:r>
            <a:endParaRPr sz="5000"/>
          </a:p>
        </p:txBody>
      </p:sp>
      <p:sp>
        <p:nvSpPr>
          <p:cNvPr id="2731" name="Google Shape;2731;p37"/>
          <p:cNvSpPr txBox="1"/>
          <p:nvPr>
            <p:ph idx="2" type="subTitle"/>
          </p:nvPr>
        </p:nvSpPr>
        <p:spPr>
          <a:xfrm>
            <a:off x="643275" y="1226525"/>
            <a:ext cx="83223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QA over structured data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2" name="Google Shape;27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75" y="2198605"/>
            <a:ext cx="7703999" cy="23048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8"/>
          <p:cNvSpPr txBox="1"/>
          <p:nvPr>
            <p:ph type="title"/>
          </p:nvPr>
        </p:nvSpPr>
        <p:spPr>
          <a:xfrm>
            <a:off x="249000" y="70775"/>
            <a:ext cx="77040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/>
              <a:t>Casos de uso </a:t>
            </a:r>
            <a:endParaRPr sz="4700"/>
          </a:p>
        </p:txBody>
      </p:sp>
      <p:sp>
        <p:nvSpPr>
          <p:cNvPr id="2738" name="Google Shape;2738;p38"/>
          <p:cNvSpPr txBox="1"/>
          <p:nvPr>
            <p:ph idx="2" type="subTitle"/>
          </p:nvPr>
        </p:nvSpPr>
        <p:spPr>
          <a:xfrm>
            <a:off x="556225" y="937475"/>
            <a:ext cx="83223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Retrieval-augmented generation (RAG)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b="1" lang="es-419" sz="2700"/>
              <a:t>Indexing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9" name="Google Shape;2739;p38"/>
          <p:cNvPicPr preferRelativeResize="0"/>
          <p:nvPr/>
        </p:nvPicPr>
        <p:blipFill rotWithShape="1">
          <a:blip r:embed="rId3">
            <a:alphaModFix/>
          </a:blip>
          <a:srcRect b="11484" l="0" r="0" t="13106"/>
          <a:stretch/>
        </p:blipFill>
        <p:spPr>
          <a:xfrm>
            <a:off x="844400" y="2091275"/>
            <a:ext cx="7230300" cy="27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